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469" r:id="rId2"/>
    <p:sldId id="489" r:id="rId3"/>
    <p:sldId id="493" r:id="rId4"/>
    <p:sldId id="471" r:id="rId5"/>
    <p:sldId id="496" r:id="rId6"/>
    <p:sldId id="497" r:id="rId7"/>
    <p:sldId id="517" r:id="rId8"/>
    <p:sldId id="514" r:id="rId9"/>
    <p:sldId id="500" r:id="rId10"/>
    <p:sldId id="519" r:id="rId11"/>
    <p:sldId id="512" r:id="rId12"/>
    <p:sldId id="470" r:id="rId13"/>
    <p:sldId id="474" r:id="rId14"/>
    <p:sldId id="475" r:id="rId15"/>
    <p:sldId id="515" r:id="rId16"/>
    <p:sldId id="476" r:id="rId17"/>
    <p:sldId id="494" r:id="rId18"/>
    <p:sldId id="503" r:id="rId19"/>
    <p:sldId id="504" r:id="rId20"/>
    <p:sldId id="516" r:id="rId21"/>
    <p:sldId id="505" r:id="rId22"/>
    <p:sldId id="506" r:id="rId23"/>
    <p:sldId id="508" r:id="rId24"/>
    <p:sldId id="507" r:id="rId25"/>
    <p:sldId id="478" r:id="rId26"/>
    <p:sldId id="509" r:id="rId27"/>
    <p:sldId id="480" r:id="rId28"/>
    <p:sldId id="510" r:id="rId29"/>
    <p:sldId id="511" r:id="rId30"/>
    <p:sldId id="520"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74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a:srgbClr val="372D27"/>
    <a:srgbClr val="0A0D15"/>
    <a:srgbClr val="090D15"/>
    <a:srgbClr val="5F432E"/>
    <a:srgbClr val="81308C"/>
    <a:srgbClr val="A5A5A5"/>
    <a:srgbClr val="4472C4"/>
    <a:srgbClr val="BA99BE"/>
    <a:srgbClr val="6608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86" autoAdjust="0"/>
    <p:restoredTop sz="36269" autoAdjust="0"/>
  </p:normalViewPr>
  <p:slideViewPr>
    <p:cSldViewPr snapToGrid="0" showGuides="1">
      <p:cViewPr varScale="1">
        <p:scale>
          <a:sx n="40" d="100"/>
          <a:sy n="40" d="100"/>
        </p:scale>
        <p:origin x="3504" y="200"/>
      </p:cViewPr>
      <p:guideLst>
        <p:guide orient="horz" pos="3748"/>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9.png>
</file>

<file path=ppt/media/image2.png>
</file>

<file path=ppt/media/image20.png>
</file>

<file path=ppt/media/image21.png>
</file>

<file path=ppt/media/image28.png>
</file>

<file path=ppt/media/image29.jpeg>
</file>

<file path=ppt/media/image29.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4BB16A-C5E6-42FD-B883-723BF5D74162}" type="datetimeFigureOut">
              <a:rPr lang="zh-CN" altLang="en-US" smtClean="0"/>
              <a:t>2023/10/3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59BF3A-664C-479E-8502-925B1B70ACA7}" type="slidenum">
              <a:rPr lang="zh-CN" altLang="en-US" smtClean="0"/>
              <a:t>‹#›</a:t>
            </a:fld>
            <a:endParaRPr lang="zh-CN" altLang="en-US"/>
          </a:p>
        </p:txBody>
      </p:sp>
    </p:spTree>
    <p:extLst>
      <p:ext uri="{BB962C8B-B14F-4D97-AF65-F5344CB8AC3E}">
        <p14:creationId xmlns:p14="http://schemas.microsoft.com/office/powerpoint/2010/main" val="2365117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a:t>
            </a:fld>
            <a:endParaRPr lang="zh-CN" altLang="en-US"/>
          </a:p>
        </p:txBody>
      </p:sp>
    </p:spTree>
    <p:extLst>
      <p:ext uri="{BB962C8B-B14F-4D97-AF65-F5344CB8AC3E}">
        <p14:creationId xmlns:p14="http://schemas.microsoft.com/office/powerpoint/2010/main" val="1952742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N" sz="1800" kern="1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A859BF3A-664C-479E-8502-925B1B70ACA7}" type="slidenum">
              <a:rPr lang="zh-CN" altLang="en-US" smtClean="0"/>
              <a:t>10</a:t>
            </a:fld>
            <a:endParaRPr lang="zh-CN" altLang="en-US"/>
          </a:p>
        </p:txBody>
      </p:sp>
    </p:spTree>
    <p:extLst>
      <p:ext uri="{BB962C8B-B14F-4D97-AF65-F5344CB8AC3E}">
        <p14:creationId xmlns:p14="http://schemas.microsoft.com/office/powerpoint/2010/main" val="2409401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11</a:t>
            </a:fld>
            <a:endParaRPr lang="zh-CN" altLang="en-US"/>
          </a:p>
        </p:txBody>
      </p:sp>
    </p:spTree>
    <p:extLst>
      <p:ext uri="{BB962C8B-B14F-4D97-AF65-F5344CB8AC3E}">
        <p14:creationId xmlns:p14="http://schemas.microsoft.com/office/powerpoint/2010/main" val="3820842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0" dirty="0">
                <a:effectLst/>
                <a:latin typeface="Times New Roman" panose="02020603050405020304" pitchFamily="18" charset="0"/>
                <a:ea typeface="DengXian" panose="02010600030101010101" pitchFamily="2" charset="-122"/>
              </a:rPr>
              <a:t>Meta-Speaker comprises two distributed ultrasonic arrays, each transmitting a narrow ultrasonic beam. Due to air nonlinearity, a new audible source can be reproduced at the intersection of these ultrasonic beams.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0" dirty="0">
              <a:effectLst/>
              <a:latin typeface="Times New Roman" panose="02020603050405020304" pitchFamily="18" charset="0"/>
              <a:ea typeface="DengXian"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0" dirty="0">
                <a:effectLst/>
                <a:latin typeface="Times New Roman" panose="02020603050405020304" pitchFamily="18" charset="0"/>
                <a:ea typeface="DengXian" panose="02010600030101010101" pitchFamily="2" charset="-122"/>
              </a:rPr>
              <a:t>By varying the beam width, we can change the sound size. Generally, the narrower the beam, the smaller the audio size.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0" dirty="0">
              <a:effectLst/>
              <a:latin typeface="Times New Roman" panose="02020603050405020304" pitchFamily="18" charset="0"/>
              <a:ea typeface="DengXian"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0" dirty="0">
                <a:effectLst/>
                <a:latin typeface="Times New Roman" panose="02020603050405020304" pitchFamily="18" charset="0"/>
                <a:ea typeface="DengXian" panose="02010600030101010101" pitchFamily="2" charset="-122"/>
              </a:rPr>
              <a:t>Meanwhile, the orientation of arrays can be steered to manipulate the intersection location and, therefore, control the sound location.</a:t>
            </a:r>
            <a:r>
              <a:rPr lang="en-CN" dirty="0">
                <a:effectLst/>
              </a:rPr>
              <a:t> </a:t>
            </a: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12</a:t>
            </a:fld>
            <a:endParaRPr lang="zh-CN" altLang="en-US"/>
          </a:p>
        </p:txBody>
      </p:sp>
    </p:spTree>
    <p:extLst>
      <p:ext uri="{BB962C8B-B14F-4D97-AF65-F5344CB8AC3E}">
        <p14:creationId xmlns:p14="http://schemas.microsoft.com/office/powerpoint/2010/main" val="36243949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To validate this, we let two ultrasonic transmitters projects  tones at frequencies of 40</a:t>
            </a:r>
            <a:r>
              <a:rPr lang="zh-CN" altLang="en-US" dirty="0">
                <a:effectLst/>
                <a:latin typeface="Helvetica Neue" panose="02000503000000020004" pitchFamily="2" charset="0"/>
              </a:rPr>
              <a:t> </a:t>
            </a:r>
            <a:r>
              <a:rPr lang="en-US" altLang="zh-CN" dirty="0">
                <a:effectLst/>
                <a:latin typeface="Helvetica Neue" panose="02000503000000020004" pitchFamily="2" charset="0"/>
              </a:rPr>
              <a:t>kHz</a:t>
            </a:r>
            <a:r>
              <a:rPr lang="en-US" dirty="0">
                <a:effectLst/>
                <a:latin typeface="Helvetica Neue" panose="02000503000000020004" pitchFamily="2" charset="0"/>
              </a:rPr>
              <a:t> and 42 kHz, respectively.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And record sounds at p1, p2 and p3, as shown in this figure.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As expected,  a distinct 2 kHz audio can be indeed reproduced at the intersection of beams, p1.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 And the audio gets much weaker or almost disappears at p2 and p3. </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13</a:t>
            </a:fld>
            <a:endParaRPr lang="zh-CN" altLang="en-US"/>
          </a:p>
        </p:txBody>
      </p:sp>
    </p:spTree>
    <p:extLst>
      <p:ext uri="{BB962C8B-B14F-4D97-AF65-F5344CB8AC3E}">
        <p14:creationId xmlns:p14="http://schemas.microsoft.com/office/powerpoint/2010/main" val="13869616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14</a:t>
            </a:fld>
            <a:endParaRPr lang="zh-CN" altLang="en-US"/>
          </a:p>
        </p:txBody>
      </p:sp>
    </p:spTree>
    <p:extLst>
      <p:ext uri="{BB962C8B-B14F-4D97-AF65-F5344CB8AC3E}">
        <p14:creationId xmlns:p14="http://schemas.microsoft.com/office/powerpoint/2010/main" val="21636427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15</a:t>
            </a:fld>
            <a:endParaRPr lang="zh-CN" altLang="en-US"/>
          </a:p>
        </p:txBody>
      </p:sp>
    </p:spTree>
    <p:extLst>
      <p:ext uri="{BB962C8B-B14F-4D97-AF65-F5344CB8AC3E}">
        <p14:creationId xmlns:p14="http://schemas.microsoft.com/office/powerpoint/2010/main" val="4209502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16</a:t>
            </a:fld>
            <a:endParaRPr lang="zh-CN" altLang="en-US"/>
          </a:p>
        </p:txBody>
      </p:sp>
    </p:spTree>
    <p:extLst>
      <p:ext uri="{BB962C8B-B14F-4D97-AF65-F5344CB8AC3E}">
        <p14:creationId xmlns:p14="http://schemas.microsoft.com/office/powerpoint/2010/main" val="40036354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17</a:t>
            </a:fld>
            <a:endParaRPr lang="zh-CN" altLang="en-US"/>
          </a:p>
        </p:txBody>
      </p:sp>
    </p:spTree>
    <p:extLst>
      <p:ext uri="{BB962C8B-B14F-4D97-AF65-F5344CB8AC3E}">
        <p14:creationId xmlns:p14="http://schemas.microsoft.com/office/powerpoint/2010/main" val="16149578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18</a:t>
            </a:fld>
            <a:endParaRPr lang="zh-CN" altLang="en-US"/>
          </a:p>
        </p:txBody>
      </p:sp>
    </p:spTree>
    <p:extLst>
      <p:ext uri="{BB962C8B-B14F-4D97-AF65-F5344CB8AC3E}">
        <p14:creationId xmlns:p14="http://schemas.microsoft.com/office/powerpoint/2010/main" val="37324718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19</a:t>
            </a:fld>
            <a:endParaRPr lang="zh-CN" altLang="en-US"/>
          </a:p>
        </p:txBody>
      </p:sp>
    </p:spTree>
    <p:extLst>
      <p:ext uri="{BB962C8B-B14F-4D97-AF65-F5344CB8AC3E}">
        <p14:creationId xmlns:p14="http://schemas.microsoft.com/office/powerpoint/2010/main" val="3752999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0" dirty="0">
                <a:effectLst/>
                <a:latin typeface="Times New Roman" panose="02020603050405020304" pitchFamily="18" charset="0"/>
                <a:ea typeface="DengXian" panose="02010600030101010101" pitchFamily="2" charset="-122"/>
              </a:rPr>
              <a:t>I am sure most of you are familiar with this guy, Magneto </a:t>
            </a:r>
            <a:r>
              <a:rPr lang="en-CN" sz="1200" kern="0" dirty="0">
                <a:solidFill>
                  <a:srgbClr val="626469"/>
                </a:solidFill>
                <a:effectLst/>
                <a:latin typeface="Arial" panose="020B0604020202020204" pitchFamily="34" charset="0"/>
                <a:ea typeface="Times New Roman" panose="02020603050405020304" pitchFamily="18" charset="0"/>
              </a:rPr>
              <a:t>/mæɡˈniːtoʊ/</a:t>
            </a:r>
            <a:r>
              <a:rPr lang="en-US" sz="1200" kern="0" dirty="0">
                <a:effectLst/>
                <a:latin typeface="Times New Roman" panose="02020603050405020304" pitchFamily="18" charset="0"/>
                <a:ea typeface="DengXian" panose="02010600030101010101" pitchFamily="2" charset="-122"/>
              </a:rPr>
              <a:t>, a famous character from Marvel Comics. </a:t>
            </a:r>
          </a:p>
          <a:p>
            <a:endParaRPr lang="en-US" sz="1200" kern="0" dirty="0">
              <a:effectLst/>
              <a:latin typeface="Times New Roman" panose="02020603050405020304" pitchFamily="18" charset="0"/>
              <a:ea typeface="DengXian" panose="02010600030101010101" pitchFamily="2" charset="-122"/>
            </a:endParaRPr>
          </a:p>
          <a:p>
            <a:r>
              <a:rPr lang="en-US" sz="1200" kern="0" dirty="0">
                <a:effectLst/>
                <a:latin typeface="Times New Roman" panose="02020603050405020304" pitchFamily="18" charset="0"/>
                <a:ea typeface="DengXian" panose="02010600030101010101" pitchFamily="2" charset="-122"/>
              </a:rPr>
              <a:t>He possesses a superpower to generate and control magnetic </a:t>
            </a:r>
            <a:r>
              <a:rPr lang="en-CN" sz="1200" kern="0" dirty="0">
                <a:solidFill>
                  <a:srgbClr val="626469"/>
                </a:solidFill>
                <a:effectLst/>
                <a:latin typeface="Arial" panose="020B0604020202020204" pitchFamily="34" charset="0"/>
                <a:ea typeface="Times New Roman" panose="02020603050405020304" pitchFamily="18" charset="0"/>
              </a:rPr>
              <a:t>/mæɡˈnetɪk/</a:t>
            </a:r>
            <a:r>
              <a:rPr lang="en-CN" sz="1200" kern="0" dirty="0">
                <a:effectLst/>
                <a:latin typeface="Times New Roman" panose="02020603050405020304" pitchFamily="18" charset="0"/>
                <a:ea typeface="DengXian" panose="02010600030101010101" pitchFamily="2" charset="-122"/>
              </a:rPr>
              <a:t> </a:t>
            </a:r>
            <a:r>
              <a:rPr lang="en-US" sz="1200" kern="0" dirty="0">
                <a:effectLst/>
                <a:latin typeface="Times New Roman" panose="02020603050405020304" pitchFamily="18" charset="0"/>
                <a:ea typeface="DengXian" panose="02010600030101010101" pitchFamily="2" charset="-122"/>
              </a:rPr>
              <a:t>fields, which in turn allows him to manipulate metallic objects.</a:t>
            </a:r>
            <a:r>
              <a:rPr lang="en-CN" dirty="0">
                <a:effectLst/>
              </a:rPr>
              <a:t> </a:t>
            </a:r>
          </a:p>
          <a:p>
            <a:endParaRPr lang="en-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kern="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My research interests are acoustic sensing, and Magneto's superpower have always attracted me.</a:t>
            </a:r>
          </a:p>
          <a:p>
            <a:endParaRPr lang="en-US" sz="1200" kern="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859BF3A-664C-479E-8502-925B1B70ACA7}" type="slidenum">
              <a:rPr lang="zh-CN" altLang="en-US" smtClean="0"/>
              <a:t>2</a:t>
            </a:fld>
            <a:endParaRPr lang="zh-CN" altLang="en-US"/>
          </a:p>
        </p:txBody>
      </p:sp>
    </p:spTree>
    <p:extLst>
      <p:ext uri="{BB962C8B-B14F-4D97-AF65-F5344CB8AC3E}">
        <p14:creationId xmlns:p14="http://schemas.microsoft.com/office/powerpoint/2010/main" val="18231697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20</a:t>
            </a:fld>
            <a:endParaRPr lang="zh-CN" altLang="en-US"/>
          </a:p>
        </p:txBody>
      </p:sp>
    </p:spTree>
    <p:extLst>
      <p:ext uri="{BB962C8B-B14F-4D97-AF65-F5344CB8AC3E}">
        <p14:creationId xmlns:p14="http://schemas.microsoft.com/office/powerpoint/2010/main" val="27440518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21</a:t>
            </a:fld>
            <a:endParaRPr lang="zh-CN" altLang="en-US"/>
          </a:p>
        </p:txBody>
      </p:sp>
    </p:spTree>
    <p:extLst>
      <p:ext uri="{BB962C8B-B14F-4D97-AF65-F5344CB8AC3E}">
        <p14:creationId xmlns:p14="http://schemas.microsoft.com/office/powerpoint/2010/main" val="3486603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N" sz="1800" kern="1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A859BF3A-664C-479E-8502-925B1B70ACA7}" type="slidenum">
              <a:rPr lang="zh-CN" altLang="en-US" smtClean="0"/>
              <a:t>22</a:t>
            </a:fld>
            <a:endParaRPr lang="zh-CN" altLang="en-US"/>
          </a:p>
        </p:txBody>
      </p:sp>
    </p:spTree>
    <p:extLst>
      <p:ext uri="{BB962C8B-B14F-4D97-AF65-F5344CB8AC3E}">
        <p14:creationId xmlns:p14="http://schemas.microsoft.com/office/powerpoint/2010/main" val="10751543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sz="1800" kern="0" dirty="0">
              <a:effectLst/>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A859BF3A-664C-479E-8502-925B1B70ACA7}" type="slidenum">
              <a:rPr lang="zh-CN" altLang="en-US" smtClean="0"/>
              <a:t>23</a:t>
            </a:fld>
            <a:endParaRPr lang="zh-CN" altLang="en-US"/>
          </a:p>
        </p:txBody>
      </p:sp>
    </p:spTree>
    <p:extLst>
      <p:ext uri="{BB962C8B-B14F-4D97-AF65-F5344CB8AC3E}">
        <p14:creationId xmlns:p14="http://schemas.microsoft.com/office/powerpoint/2010/main" val="38760759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24</a:t>
            </a:fld>
            <a:endParaRPr lang="zh-CN" altLang="en-US"/>
          </a:p>
        </p:txBody>
      </p:sp>
    </p:spTree>
    <p:extLst>
      <p:ext uri="{BB962C8B-B14F-4D97-AF65-F5344CB8AC3E}">
        <p14:creationId xmlns:p14="http://schemas.microsoft.com/office/powerpoint/2010/main" val="19962503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25</a:t>
            </a:fld>
            <a:endParaRPr lang="zh-CN" altLang="en-US"/>
          </a:p>
        </p:txBody>
      </p:sp>
    </p:spTree>
    <p:extLst>
      <p:ext uri="{BB962C8B-B14F-4D97-AF65-F5344CB8AC3E}">
        <p14:creationId xmlns:p14="http://schemas.microsoft.com/office/powerpoint/2010/main" val="6195487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26</a:t>
            </a:fld>
            <a:endParaRPr lang="zh-CN" altLang="en-US"/>
          </a:p>
        </p:txBody>
      </p:sp>
    </p:spTree>
    <p:extLst>
      <p:ext uri="{BB962C8B-B14F-4D97-AF65-F5344CB8AC3E}">
        <p14:creationId xmlns:p14="http://schemas.microsoft.com/office/powerpoint/2010/main" val="18928808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27</a:t>
            </a:fld>
            <a:endParaRPr lang="zh-CN" altLang="en-US"/>
          </a:p>
        </p:txBody>
      </p:sp>
    </p:spTree>
    <p:extLst>
      <p:ext uri="{BB962C8B-B14F-4D97-AF65-F5344CB8AC3E}">
        <p14:creationId xmlns:p14="http://schemas.microsoft.com/office/powerpoint/2010/main" val="737434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28</a:t>
            </a:fld>
            <a:endParaRPr lang="zh-CN" altLang="en-US"/>
          </a:p>
        </p:txBody>
      </p:sp>
    </p:spTree>
    <p:extLst>
      <p:ext uri="{BB962C8B-B14F-4D97-AF65-F5344CB8AC3E}">
        <p14:creationId xmlns:p14="http://schemas.microsoft.com/office/powerpoint/2010/main" val="3630912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29</a:t>
            </a:fld>
            <a:endParaRPr lang="zh-CN" altLang="en-US"/>
          </a:p>
        </p:txBody>
      </p:sp>
    </p:spTree>
    <p:extLst>
      <p:ext uri="{BB962C8B-B14F-4D97-AF65-F5344CB8AC3E}">
        <p14:creationId xmlns:p14="http://schemas.microsoft.com/office/powerpoint/2010/main" val="1054793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800" kern="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This superpower led me to wonder if it could be possible to manipulate acoustic fields in a similar manner.  </a:t>
            </a:r>
            <a:endParaRPr lang="en-CN" sz="1800" kern="1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kern="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Today, I'm excited to present our work – Meta-Speaker – , a novel device, which can give an affirmative answer to this question. </a:t>
            </a:r>
          </a:p>
          <a:p>
            <a:endParaRPr lang="en-US" sz="1800" kern="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endParaRPr>
          </a:p>
          <a:p>
            <a:r>
              <a:rPr lang="en-US" sz="1800" kern="0" dirty="0">
                <a:solidFill>
                  <a:srgbClr val="000000"/>
                </a:solidFill>
                <a:effectLst/>
                <a:latin typeface="Times New Roman" panose="02020603050405020304" pitchFamily="18" charset="0"/>
                <a:ea typeface="DengXian" panose="02010600030101010101" pitchFamily="2" charset="-122"/>
                <a:cs typeface="Times New Roman" panose="02020603050405020304" pitchFamily="18" charset="0"/>
              </a:rPr>
              <a:t>Before introducing the details, let us see some existing approaches.</a:t>
            </a:r>
            <a:endParaRPr lang="en-CN" sz="1800" kern="1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A859BF3A-664C-479E-8502-925B1B70ACA7}" type="slidenum">
              <a:rPr lang="zh-CN" altLang="en-US" smtClean="0"/>
              <a:t>3</a:t>
            </a:fld>
            <a:endParaRPr lang="zh-CN" altLang="en-US"/>
          </a:p>
        </p:txBody>
      </p:sp>
    </p:spTree>
    <p:extLst>
      <p:ext uri="{BB962C8B-B14F-4D97-AF65-F5344CB8AC3E}">
        <p14:creationId xmlns:p14="http://schemas.microsoft.com/office/powerpoint/2010/main" val="1411591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That’s all Thank you.</a:t>
            </a:r>
          </a:p>
        </p:txBody>
      </p:sp>
      <p:sp>
        <p:nvSpPr>
          <p:cNvPr id="4" name="Slide Number Placeholder 3"/>
          <p:cNvSpPr>
            <a:spLocks noGrp="1"/>
          </p:cNvSpPr>
          <p:nvPr>
            <p:ph type="sldNum" sz="quarter" idx="5"/>
          </p:nvPr>
        </p:nvSpPr>
        <p:spPr/>
        <p:txBody>
          <a:bodyPr/>
          <a:lstStyle/>
          <a:p>
            <a:fld id="{A859BF3A-664C-479E-8502-925B1B70ACA7}" type="slidenum">
              <a:rPr lang="zh-CN" altLang="en-US" smtClean="0"/>
              <a:t>30</a:t>
            </a:fld>
            <a:endParaRPr lang="zh-CN" altLang="en-US"/>
          </a:p>
        </p:txBody>
      </p:sp>
    </p:spTree>
    <p:extLst>
      <p:ext uri="{BB962C8B-B14F-4D97-AF65-F5344CB8AC3E}">
        <p14:creationId xmlns:p14="http://schemas.microsoft.com/office/powerpoint/2010/main" val="33554106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4</a:t>
            </a:fld>
            <a:endParaRPr lang="zh-CN" altLang="en-US"/>
          </a:p>
        </p:txBody>
      </p:sp>
    </p:spTree>
    <p:extLst>
      <p:ext uri="{BB962C8B-B14F-4D97-AF65-F5344CB8AC3E}">
        <p14:creationId xmlns:p14="http://schemas.microsoft.com/office/powerpoint/2010/main" val="11914253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A859BF3A-664C-479E-8502-925B1B70ACA7}" type="slidenum">
              <a:rPr lang="zh-CN" altLang="en-US" smtClean="0"/>
              <a:t>5</a:t>
            </a:fld>
            <a:endParaRPr lang="zh-CN" altLang="en-US"/>
          </a:p>
        </p:txBody>
      </p:sp>
    </p:spTree>
    <p:extLst>
      <p:ext uri="{BB962C8B-B14F-4D97-AF65-F5344CB8AC3E}">
        <p14:creationId xmlns:p14="http://schemas.microsoft.com/office/powerpoint/2010/main" val="3753461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effectLst/>
              <a:latin typeface="Helvetica Neue" panose="02000503000000020004" pitchFamily="2" charset="0"/>
            </a:endParaRPr>
          </a:p>
        </p:txBody>
      </p:sp>
      <p:sp>
        <p:nvSpPr>
          <p:cNvPr id="4" name="灯片编号占位符 3"/>
          <p:cNvSpPr>
            <a:spLocks noGrp="1"/>
          </p:cNvSpPr>
          <p:nvPr>
            <p:ph type="sldNum" sz="quarter" idx="5"/>
          </p:nvPr>
        </p:nvSpPr>
        <p:spPr/>
        <p:txBody>
          <a:bodyPr/>
          <a:lstStyle/>
          <a:p>
            <a:fld id="{A859BF3A-664C-479E-8502-925B1B70ACA7}" type="slidenum">
              <a:rPr lang="zh-CN" altLang="en-US" smtClean="0"/>
              <a:t>6</a:t>
            </a:fld>
            <a:endParaRPr lang="zh-CN" altLang="en-US"/>
          </a:p>
        </p:txBody>
      </p:sp>
    </p:spTree>
    <p:extLst>
      <p:ext uri="{BB962C8B-B14F-4D97-AF65-F5344CB8AC3E}">
        <p14:creationId xmlns:p14="http://schemas.microsoft.com/office/powerpoint/2010/main" val="284543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endParaRPr lang="en-US" altLang="zh-CN" dirty="0">
              <a:latin typeface="Georgia" panose="02040502050405020303" pitchFamily="18" charset="0"/>
            </a:endParaRPr>
          </a:p>
        </p:txBody>
      </p:sp>
      <p:sp>
        <p:nvSpPr>
          <p:cNvPr id="4" name="灯片编号占位符 3"/>
          <p:cNvSpPr>
            <a:spLocks noGrp="1"/>
          </p:cNvSpPr>
          <p:nvPr>
            <p:ph type="sldNum" sz="quarter" idx="5"/>
          </p:nvPr>
        </p:nvSpPr>
        <p:spPr/>
        <p:txBody>
          <a:bodyPr/>
          <a:lstStyle/>
          <a:p>
            <a:fld id="{A859BF3A-664C-479E-8502-925B1B70ACA7}" type="slidenum">
              <a:rPr lang="zh-CN" altLang="en-US" smtClean="0"/>
              <a:t>7</a:t>
            </a:fld>
            <a:endParaRPr lang="zh-CN" altLang="en-US"/>
          </a:p>
        </p:txBody>
      </p:sp>
    </p:spTree>
    <p:extLst>
      <p:ext uri="{BB962C8B-B14F-4D97-AF65-F5344CB8AC3E}">
        <p14:creationId xmlns:p14="http://schemas.microsoft.com/office/powerpoint/2010/main" val="897913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Neue" panose="02000503000000020004" pitchFamily="2" charset="0"/>
              </a:rPr>
              <a:t> We propose a novel device, called Meta-Speaker. Meta-Speaker has three unique meta abilities: </a:t>
            </a:r>
          </a:p>
          <a:p>
            <a:endParaRPr lang="en-US" dirty="0">
              <a:effectLst/>
              <a:latin typeface="Helvetica Neue" panose="02000503000000020004" pitchFamily="2" charset="0"/>
            </a:endParaRPr>
          </a:p>
          <a:p>
            <a:r>
              <a:rPr lang="en-US" dirty="0">
                <a:effectLst/>
                <a:latin typeface="Helvetica Neue" panose="02000503000000020004" pitchFamily="2" charset="0"/>
              </a:rPr>
              <a:t>Firstly</a:t>
            </a:r>
            <a:r>
              <a:rPr lang="zh-CN" altLang="en-US" dirty="0">
                <a:effectLst/>
                <a:latin typeface="Helvetica Neue" panose="02000503000000020004" pitchFamily="2" charset="0"/>
              </a:rPr>
              <a:t> </a:t>
            </a:r>
            <a:r>
              <a:rPr lang="en-US" dirty="0">
                <a:effectLst/>
                <a:latin typeface="Helvetica Neue" panose="02000503000000020004" pitchFamily="2" charset="0"/>
              </a:rPr>
              <a:t>It can control the sound size, down to a single point. </a:t>
            </a:r>
          </a:p>
          <a:p>
            <a:r>
              <a:rPr lang="en-US" dirty="0">
                <a:effectLst/>
                <a:latin typeface="Helvetica Neue" panose="02000503000000020004" pitchFamily="2" charset="0"/>
              </a:rPr>
              <a:t>Secondly</a:t>
            </a:r>
            <a:r>
              <a:rPr lang="zh-CN" altLang="en-US" dirty="0">
                <a:effectLst/>
                <a:latin typeface="Helvetica Neue" panose="02000503000000020004" pitchFamily="2" charset="0"/>
              </a:rPr>
              <a:t>，</a:t>
            </a:r>
            <a:r>
              <a:rPr lang="en-US" dirty="0">
                <a:effectLst/>
                <a:latin typeface="Helvetica Neue" panose="02000503000000020004" pitchFamily="2" charset="0"/>
              </a:rPr>
              <a:t>It can also control the sound location. </a:t>
            </a:r>
          </a:p>
          <a:p>
            <a:r>
              <a:rPr lang="en-US" dirty="0">
                <a:effectLst/>
                <a:latin typeface="Helvetica Neue" panose="02000503000000020004" pitchFamily="2" charset="0"/>
              </a:rPr>
              <a:t>You can imagine that,  with the first two abilities, MetaSpeaker can play point-wise sound sources in a room and move this sound around the room,</a:t>
            </a:r>
          </a:p>
          <a:p>
            <a:r>
              <a:rPr lang="en-US" dirty="0">
                <a:effectLst/>
                <a:latin typeface="Helvetica Neue" panose="02000503000000020004" pitchFamily="2" charset="0"/>
              </a:rPr>
              <a:t>Just like </a:t>
            </a:r>
            <a:r>
              <a:rPr lang="en-US" sz="1200" i="0" u="sng" dirty="0">
                <a:solidFill>
                  <a:srgbClr val="202122"/>
                </a:solidFill>
                <a:effectLst/>
                <a:latin typeface="Georgia" panose="02040502050405020303" pitchFamily="18" charset="0"/>
              </a:rPr>
              <a:t>Magneto!</a:t>
            </a:r>
            <a:endParaRPr lang="en-US" dirty="0">
              <a:effectLst/>
              <a:latin typeface="Helvetica Neue" panose="02000503000000020004" pitchFamily="2" charset="0"/>
            </a:endParaRPr>
          </a:p>
          <a:p>
            <a:r>
              <a:rPr lang="en-US" dirty="0">
                <a:effectLst/>
                <a:latin typeface="Helvetica Neue" panose="02000503000000020004" pitchFamily="2" charset="0"/>
              </a:rPr>
              <a:t>What's more, the sound played by MetaSpeaker is spatial audio. Both humans and machines can hear the sound and determine where it comes from. This kind of spatial audio provides great opportunities for interaction with humans and machines.</a:t>
            </a:r>
          </a:p>
        </p:txBody>
      </p:sp>
      <p:sp>
        <p:nvSpPr>
          <p:cNvPr id="4" name="Slide Number Placeholder 3"/>
          <p:cNvSpPr>
            <a:spLocks noGrp="1"/>
          </p:cNvSpPr>
          <p:nvPr>
            <p:ph type="sldNum" sz="quarter" idx="5"/>
          </p:nvPr>
        </p:nvSpPr>
        <p:spPr/>
        <p:txBody>
          <a:bodyPr/>
          <a:lstStyle/>
          <a:p>
            <a:fld id="{A859BF3A-664C-479E-8502-925B1B70ACA7}" type="slidenum">
              <a:rPr lang="zh-CN" altLang="en-US" smtClean="0"/>
              <a:t>8</a:t>
            </a:fld>
            <a:endParaRPr lang="zh-CN" altLang="en-US"/>
          </a:p>
        </p:txBody>
      </p:sp>
    </p:spTree>
    <p:extLst>
      <p:ext uri="{BB962C8B-B14F-4D97-AF65-F5344CB8AC3E}">
        <p14:creationId xmlns:p14="http://schemas.microsoft.com/office/powerpoint/2010/main" val="30280817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Helvetica Neue" panose="02000503000000020004" pitchFamily="2" charset="0"/>
            </a:endParaRPr>
          </a:p>
        </p:txBody>
      </p:sp>
      <p:sp>
        <p:nvSpPr>
          <p:cNvPr id="4" name="灯片编号占位符 3"/>
          <p:cNvSpPr>
            <a:spLocks noGrp="1"/>
          </p:cNvSpPr>
          <p:nvPr>
            <p:ph type="sldNum" sz="quarter" idx="5"/>
          </p:nvPr>
        </p:nvSpPr>
        <p:spPr/>
        <p:txBody>
          <a:bodyPr/>
          <a:lstStyle/>
          <a:p>
            <a:fld id="{A859BF3A-664C-479E-8502-925B1B70ACA7}" type="slidenum">
              <a:rPr lang="zh-CN" altLang="en-US" smtClean="0"/>
              <a:t>9</a:t>
            </a:fld>
            <a:endParaRPr lang="zh-CN" altLang="en-US"/>
          </a:p>
        </p:txBody>
      </p:sp>
    </p:spTree>
    <p:extLst>
      <p:ext uri="{BB962C8B-B14F-4D97-AF65-F5344CB8AC3E}">
        <p14:creationId xmlns:p14="http://schemas.microsoft.com/office/powerpoint/2010/main" val="4212096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981113-C283-4C71-A7D1-B16FF35A019E}"/>
              </a:ext>
            </a:extLst>
          </p:cNvPr>
          <p:cNvSpPr>
            <a:spLocks noGrp="1"/>
          </p:cNvSpPr>
          <p:nvPr>
            <p:ph type="ctrTitle"/>
          </p:nvPr>
        </p:nvSpPr>
        <p:spPr>
          <a:xfrm>
            <a:off x="1524000" y="1122363"/>
            <a:ext cx="9144000" cy="2387600"/>
          </a:xfrm>
        </p:spPr>
        <p:txBody>
          <a:bodyPr anchor="b"/>
          <a:lstStyle>
            <a:lvl1pPr algn="ctr">
              <a:defRPr sz="6000" b="1">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副标题 2">
            <a:extLst>
              <a:ext uri="{FF2B5EF4-FFF2-40B4-BE49-F238E27FC236}">
                <a16:creationId xmlns:a16="http://schemas.microsoft.com/office/drawing/2014/main" id="{4DA6B314-65F9-478E-AE3A-9BAE264C1031}"/>
              </a:ext>
            </a:extLst>
          </p:cNvPr>
          <p:cNvSpPr>
            <a:spLocks noGrp="1"/>
          </p:cNvSpPr>
          <p:nvPr>
            <p:ph type="subTitle" idx="1"/>
          </p:nvPr>
        </p:nvSpPr>
        <p:spPr>
          <a:xfrm>
            <a:off x="1524000" y="3602038"/>
            <a:ext cx="9144000" cy="1655762"/>
          </a:xfrm>
        </p:spPr>
        <p:txBody>
          <a:bodyPr/>
          <a:lstStyle>
            <a:lvl1pPr marL="0" indent="0" algn="ctr">
              <a:buNone/>
              <a:defRPr sz="2400" b="0">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4" name="日期占位符 3">
            <a:extLst>
              <a:ext uri="{FF2B5EF4-FFF2-40B4-BE49-F238E27FC236}">
                <a16:creationId xmlns:a16="http://schemas.microsoft.com/office/drawing/2014/main" id="{C1BA05D5-FFC1-486E-B7F7-8DDBDE5022E1}"/>
              </a:ext>
            </a:extLst>
          </p:cNvPr>
          <p:cNvSpPr>
            <a:spLocks noGrp="1"/>
          </p:cNvSpPr>
          <p:nvPr>
            <p:ph type="dt" sz="half" idx="10"/>
          </p:nvPr>
        </p:nvSpPr>
        <p:spPr>
          <a:xfrm>
            <a:off x="838200" y="6356350"/>
            <a:ext cx="2743200" cy="365125"/>
          </a:xfrm>
          <a:prstGeom prst="rect">
            <a:avLst/>
          </a:prstGeom>
        </p:spPr>
        <p:txBody>
          <a:bodyPr/>
          <a:lstStyle/>
          <a:p>
            <a:fld id="{CBE50096-5CCC-4CBD-ABAA-334FDC074E0A}" type="datetime1">
              <a:rPr lang="zh-CN" altLang="en-US" smtClean="0"/>
              <a:t>2023/10/3</a:t>
            </a:fld>
            <a:endParaRPr lang="zh-CN" altLang="en-US"/>
          </a:p>
        </p:txBody>
      </p:sp>
      <p:sp>
        <p:nvSpPr>
          <p:cNvPr id="5" name="页脚占位符 4">
            <a:extLst>
              <a:ext uri="{FF2B5EF4-FFF2-40B4-BE49-F238E27FC236}">
                <a16:creationId xmlns:a16="http://schemas.microsoft.com/office/drawing/2014/main" id="{5193FCA6-B5C0-4EC6-A971-86942CFF014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37C95BC9-6A95-4058-A12A-9B91EA6C6958}"/>
              </a:ext>
            </a:extLst>
          </p:cNvPr>
          <p:cNvSpPr>
            <a:spLocks noGrp="1"/>
          </p:cNvSpPr>
          <p:nvPr>
            <p:ph type="sldNum" sz="quarter" idx="12"/>
          </p:nvPr>
        </p:nvSpPr>
        <p:spPr/>
        <p:txBody>
          <a:bodyPr/>
          <a:lstStyle/>
          <a:p>
            <a:fld id="{0E49DF86-A253-4663-A432-3B42799C675D}" type="slidenum">
              <a:rPr lang="zh-CN" altLang="en-US" smtClean="0"/>
              <a:t>‹#›</a:t>
            </a:fld>
            <a:endParaRPr lang="zh-CN" altLang="en-US"/>
          </a:p>
        </p:txBody>
      </p:sp>
    </p:spTree>
    <p:extLst>
      <p:ext uri="{BB962C8B-B14F-4D97-AF65-F5344CB8AC3E}">
        <p14:creationId xmlns:p14="http://schemas.microsoft.com/office/powerpoint/2010/main" val="2872332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FC94B8-1E89-47F0-A1CF-8BDFC42F0A40}"/>
              </a:ext>
            </a:extLst>
          </p:cNvPr>
          <p:cNvSpPr>
            <a:spLocks noGrp="1"/>
          </p:cNvSpPr>
          <p:nvPr>
            <p:ph type="title"/>
          </p:nvPr>
        </p:nvSpPr>
        <p:spPr>
          <a:xfrm>
            <a:off x="369125" y="0"/>
            <a:ext cx="10515600" cy="900979"/>
          </a:xfrm>
        </p:spPr>
        <p:txBody>
          <a:bodyPr>
            <a:normAutofit/>
          </a:bodyPr>
          <a:lstStyle>
            <a:lvl1pPr>
              <a:defRPr sz="3600" b="1">
                <a:solidFill>
                  <a:schemeClr val="tx1"/>
                </a:solidFill>
                <a:latin typeface="Georgia" panose="02040502050405020303" pitchFamily="18" charset="0"/>
                <a:ea typeface="微软雅黑" panose="020B0503020204020204" pitchFamily="34" charset="-122"/>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071B6270-3A37-470B-9B4D-9DB4833973D8}"/>
              </a:ext>
            </a:extLst>
          </p:cNvPr>
          <p:cNvSpPr>
            <a:spLocks noGrp="1"/>
          </p:cNvSpPr>
          <p:nvPr>
            <p:ph idx="1"/>
          </p:nvPr>
        </p:nvSpPr>
        <p:spPr>
          <a:xfrm>
            <a:off x="369125" y="1202170"/>
            <a:ext cx="11458698" cy="5085813"/>
          </a:xfrm>
        </p:spPr>
        <p:txBody>
          <a:bodyPr/>
          <a:lstStyle>
            <a:lvl1pPr>
              <a:defRPr>
                <a:latin typeface="Georgia" panose="02040502050405020303" pitchFamily="18" charset="0"/>
                <a:ea typeface="微软雅黑 Light" panose="020B0502040204020203" pitchFamily="34" charset="-122"/>
              </a:defRPr>
            </a:lvl1pPr>
            <a:lvl2pPr>
              <a:defRPr>
                <a:latin typeface="Georgia" panose="02040502050405020303" pitchFamily="18" charset="0"/>
                <a:ea typeface="微软雅黑 Light" panose="020B0502040204020203" pitchFamily="34" charset="-122"/>
              </a:defRPr>
            </a:lvl2pPr>
            <a:lvl3pPr>
              <a:defRPr>
                <a:latin typeface="Georgia" panose="02040502050405020303" pitchFamily="18" charset="0"/>
                <a:ea typeface="微软雅黑 Light" panose="020B0502040204020203" pitchFamily="34" charset="-122"/>
              </a:defRPr>
            </a:lvl3pPr>
            <a:lvl4pPr>
              <a:defRPr>
                <a:latin typeface="Georgia" panose="02040502050405020303" pitchFamily="18" charset="0"/>
                <a:ea typeface="微软雅黑 Light" panose="020B0502040204020203" pitchFamily="34" charset="-122"/>
              </a:defRPr>
            </a:lvl4pPr>
            <a:lvl5pPr>
              <a:defRPr>
                <a:latin typeface="Georgia" panose="02040502050405020303" pitchFamily="18" charset="0"/>
                <a:ea typeface="微软雅黑 Light" panose="020B0502040204020203"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D388EE58-27C5-42F0-9A8E-8F5749C2ADAB}"/>
              </a:ext>
            </a:extLst>
          </p:cNvPr>
          <p:cNvSpPr>
            <a:spLocks noGrp="1"/>
          </p:cNvSpPr>
          <p:nvPr>
            <p:ph type="dt" sz="half" idx="10"/>
          </p:nvPr>
        </p:nvSpPr>
        <p:spPr>
          <a:xfrm>
            <a:off x="838200" y="6356350"/>
            <a:ext cx="2743200" cy="365125"/>
          </a:xfrm>
          <a:prstGeom prst="rect">
            <a:avLst/>
          </a:prstGeom>
        </p:spPr>
        <p:txBody>
          <a:bodyPr/>
          <a:lstStyle/>
          <a:p>
            <a:fld id="{866A16B2-8F78-490E-8A4B-BCB27328E075}" type="datetime1">
              <a:rPr lang="zh-CN" altLang="en-US" smtClean="0"/>
              <a:t>2023/10/3</a:t>
            </a:fld>
            <a:endParaRPr lang="zh-CN" altLang="en-US"/>
          </a:p>
        </p:txBody>
      </p:sp>
      <p:sp>
        <p:nvSpPr>
          <p:cNvPr id="5" name="页脚占位符 4">
            <a:extLst>
              <a:ext uri="{FF2B5EF4-FFF2-40B4-BE49-F238E27FC236}">
                <a16:creationId xmlns:a16="http://schemas.microsoft.com/office/drawing/2014/main" id="{97A1A1FB-30C8-4CEC-ABED-B90544A99EA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9CADD46B-C85A-462E-B685-598B9ED2892A}"/>
              </a:ext>
            </a:extLst>
          </p:cNvPr>
          <p:cNvSpPr>
            <a:spLocks noGrp="1"/>
          </p:cNvSpPr>
          <p:nvPr>
            <p:ph type="sldNum" sz="quarter" idx="12"/>
          </p:nvPr>
        </p:nvSpPr>
        <p:spPr/>
        <p:txBody>
          <a:bodyPr/>
          <a:lstStyle/>
          <a:p>
            <a:fld id="{0E49DF86-A253-4663-A432-3B42799C675D}" type="slidenum">
              <a:rPr lang="zh-CN" altLang="en-US" smtClean="0"/>
              <a:t>‹#›</a:t>
            </a:fld>
            <a:endParaRPr lang="zh-CN" altLang="en-US"/>
          </a:p>
        </p:txBody>
      </p:sp>
      <p:cxnSp>
        <p:nvCxnSpPr>
          <p:cNvPr id="7" name="直接连接符 6">
            <a:extLst>
              <a:ext uri="{FF2B5EF4-FFF2-40B4-BE49-F238E27FC236}">
                <a16:creationId xmlns:a16="http://schemas.microsoft.com/office/drawing/2014/main" id="{AED4A35F-A330-4969-853E-2A5C3D3E810E}"/>
              </a:ext>
            </a:extLst>
          </p:cNvPr>
          <p:cNvCxnSpPr>
            <a:cxnSpLocks/>
          </p:cNvCxnSpPr>
          <p:nvPr userDrawn="1"/>
        </p:nvCxnSpPr>
        <p:spPr>
          <a:xfrm>
            <a:off x="0" y="711202"/>
            <a:ext cx="12192000" cy="0"/>
          </a:xfrm>
          <a:prstGeom prst="line">
            <a:avLst/>
          </a:prstGeom>
          <a:ln w="28575">
            <a:solidFill>
              <a:schemeClr val="tx1">
                <a:alpha val="51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1640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938E02-87EE-43BC-957F-212503DBAECD}"/>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0E00941-F3A4-453E-96D9-C576CD133E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7B1DE0E6-744C-485B-97D0-7375F2B8DC34}"/>
              </a:ext>
            </a:extLst>
          </p:cNvPr>
          <p:cNvSpPr>
            <a:spLocks noGrp="1"/>
          </p:cNvSpPr>
          <p:nvPr>
            <p:ph type="dt" sz="half" idx="10"/>
          </p:nvPr>
        </p:nvSpPr>
        <p:spPr>
          <a:xfrm>
            <a:off x="838200" y="6356350"/>
            <a:ext cx="2743200" cy="365125"/>
          </a:xfrm>
          <a:prstGeom prst="rect">
            <a:avLst/>
          </a:prstGeom>
        </p:spPr>
        <p:txBody>
          <a:bodyPr/>
          <a:lstStyle/>
          <a:p>
            <a:fld id="{4219DC8D-0301-40DF-BADD-82AA46305DBF}" type="datetime1">
              <a:rPr lang="zh-CN" altLang="en-US" smtClean="0"/>
              <a:t>2023/10/3</a:t>
            </a:fld>
            <a:endParaRPr lang="zh-CN" altLang="en-US"/>
          </a:p>
        </p:txBody>
      </p:sp>
      <p:sp>
        <p:nvSpPr>
          <p:cNvPr id="5" name="页脚占位符 4">
            <a:extLst>
              <a:ext uri="{FF2B5EF4-FFF2-40B4-BE49-F238E27FC236}">
                <a16:creationId xmlns:a16="http://schemas.microsoft.com/office/drawing/2014/main" id="{2A496B66-DC46-42C0-863D-C4DC88D59D48}"/>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161E3A19-39A6-4F83-A205-54C0845B0CF6}"/>
              </a:ext>
            </a:extLst>
          </p:cNvPr>
          <p:cNvSpPr>
            <a:spLocks noGrp="1"/>
          </p:cNvSpPr>
          <p:nvPr>
            <p:ph type="sldNum" sz="quarter" idx="12"/>
          </p:nvPr>
        </p:nvSpPr>
        <p:spPr/>
        <p:txBody>
          <a:bodyPr/>
          <a:lstStyle/>
          <a:p>
            <a:fld id="{0E49DF86-A253-4663-A432-3B42799C675D}" type="slidenum">
              <a:rPr lang="zh-CN" altLang="en-US" smtClean="0"/>
              <a:t>‹#›</a:t>
            </a:fld>
            <a:endParaRPr lang="zh-CN" altLang="en-US"/>
          </a:p>
        </p:txBody>
      </p:sp>
    </p:spTree>
    <p:extLst>
      <p:ext uri="{BB962C8B-B14F-4D97-AF65-F5344CB8AC3E}">
        <p14:creationId xmlns:p14="http://schemas.microsoft.com/office/powerpoint/2010/main" val="1930662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58411C-BED4-4832-9D71-BD1AE5C60B28}"/>
              </a:ext>
            </a:extLst>
          </p:cNvPr>
          <p:cNvSpPr>
            <a:spLocks noGrp="1"/>
          </p:cNvSpPr>
          <p:nvPr>
            <p:ph type="title"/>
          </p:nvPr>
        </p:nvSpPr>
        <p:spPr/>
        <p:txBody>
          <a:bodyPr/>
          <a:lstStyle>
            <a:lvl1pPr>
              <a:defRPr>
                <a:latin typeface="Georgia" panose="02040502050405020303" pitchFamily="18" charset="0"/>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2711BE7C-1ADB-4888-A8CC-6C88CD0D6CFF}"/>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6248E63-5738-4ADD-AA4E-9A1104DCFE3B}"/>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8E00FE0B-B0FE-4CE9-88B4-C5FA5B465FFE}"/>
              </a:ext>
            </a:extLst>
          </p:cNvPr>
          <p:cNvSpPr>
            <a:spLocks noGrp="1"/>
          </p:cNvSpPr>
          <p:nvPr>
            <p:ph type="dt" sz="half" idx="10"/>
          </p:nvPr>
        </p:nvSpPr>
        <p:spPr>
          <a:xfrm>
            <a:off x="838200" y="6356350"/>
            <a:ext cx="2743200" cy="365125"/>
          </a:xfrm>
          <a:prstGeom prst="rect">
            <a:avLst/>
          </a:prstGeom>
        </p:spPr>
        <p:txBody>
          <a:bodyPr/>
          <a:lstStyle/>
          <a:p>
            <a:fld id="{3355F8E2-45EF-44C2-A138-44B21BFD316C}" type="datetime1">
              <a:rPr lang="zh-CN" altLang="en-US" smtClean="0"/>
              <a:t>2023/10/3</a:t>
            </a:fld>
            <a:endParaRPr lang="zh-CN" altLang="en-US"/>
          </a:p>
        </p:txBody>
      </p:sp>
      <p:sp>
        <p:nvSpPr>
          <p:cNvPr id="6" name="页脚占位符 5">
            <a:extLst>
              <a:ext uri="{FF2B5EF4-FFF2-40B4-BE49-F238E27FC236}">
                <a16:creationId xmlns:a16="http://schemas.microsoft.com/office/drawing/2014/main" id="{4583EC80-8F22-4AD4-AE08-9E6EA2FF06BF}"/>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D1B805F0-0441-4E10-AA52-BDDE588E8B47}"/>
              </a:ext>
            </a:extLst>
          </p:cNvPr>
          <p:cNvSpPr>
            <a:spLocks noGrp="1"/>
          </p:cNvSpPr>
          <p:nvPr>
            <p:ph type="sldNum" sz="quarter" idx="12"/>
          </p:nvPr>
        </p:nvSpPr>
        <p:spPr/>
        <p:txBody>
          <a:bodyPr/>
          <a:lstStyle/>
          <a:p>
            <a:fld id="{0E49DF86-A253-4663-A432-3B42799C675D}" type="slidenum">
              <a:rPr lang="zh-CN" altLang="en-US" smtClean="0"/>
              <a:t>‹#›</a:t>
            </a:fld>
            <a:endParaRPr lang="zh-CN" altLang="en-US"/>
          </a:p>
        </p:txBody>
      </p:sp>
    </p:spTree>
    <p:extLst>
      <p:ext uri="{BB962C8B-B14F-4D97-AF65-F5344CB8AC3E}">
        <p14:creationId xmlns:p14="http://schemas.microsoft.com/office/powerpoint/2010/main" val="167086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BD1917-53E2-42C5-9DCB-5507068DE6B9}"/>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C9809F3-0DC4-4D60-AFB6-0F60C3E55F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318A3F94-081B-4F74-A028-14ABF1F79033}"/>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304312CC-9FE9-4794-8B52-B0BC2F9E03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F3F985BF-BD12-451B-9576-AE80D2DCF20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5D9A3F4B-14EF-49D1-AB03-F84E732379F5}"/>
              </a:ext>
            </a:extLst>
          </p:cNvPr>
          <p:cNvSpPr>
            <a:spLocks noGrp="1"/>
          </p:cNvSpPr>
          <p:nvPr>
            <p:ph type="dt" sz="half" idx="10"/>
          </p:nvPr>
        </p:nvSpPr>
        <p:spPr>
          <a:xfrm>
            <a:off x="838200" y="6356350"/>
            <a:ext cx="2743200" cy="365125"/>
          </a:xfrm>
          <a:prstGeom prst="rect">
            <a:avLst/>
          </a:prstGeom>
        </p:spPr>
        <p:txBody>
          <a:bodyPr/>
          <a:lstStyle/>
          <a:p>
            <a:fld id="{6C08BA83-D32A-4C9E-AEB5-FF0AF79D9977}" type="datetime1">
              <a:rPr lang="zh-CN" altLang="en-US" smtClean="0"/>
              <a:t>2023/10/3</a:t>
            </a:fld>
            <a:endParaRPr lang="zh-CN" altLang="en-US"/>
          </a:p>
        </p:txBody>
      </p:sp>
      <p:sp>
        <p:nvSpPr>
          <p:cNvPr id="8" name="页脚占位符 7">
            <a:extLst>
              <a:ext uri="{FF2B5EF4-FFF2-40B4-BE49-F238E27FC236}">
                <a16:creationId xmlns:a16="http://schemas.microsoft.com/office/drawing/2014/main" id="{CEE8E7FE-BCEB-45A0-8CB2-CF94BE91A881}"/>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9A205685-F1A1-4459-86F8-76EEDB5E760B}"/>
              </a:ext>
            </a:extLst>
          </p:cNvPr>
          <p:cNvSpPr>
            <a:spLocks noGrp="1"/>
          </p:cNvSpPr>
          <p:nvPr>
            <p:ph type="sldNum" sz="quarter" idx="12"/>
          </p:nvPr>
        </p:nvSpPr>
        <p:spPr/>
        <p:txBody>
          <a:bodyPr/>
          <a:lstStyle/>
          <a:p>
            <a:fld id="{0E49DF86-A253-4663-A432-3B42799C675D}" type="slidenum">
              <a:rPr lang="zh-CN" altLang="en-US" smtClean="0"/>
              <a:t>‹#›</a:t>
            </a:fld>
            <a:endParaRPr lang="zh-CN" altLang="en-US"/>
          </a:p>
        </p:txBody>
      </p:sp>
    </p:spTree>
    <p:extLst>
      <p:ext uri="{BB962C8B-B14F-4D97-AF65-F5344CB8AC3E}">
        <p14:creationId xmlns:p14="http://schemas.microsoft.com/office/powerpoint/2010/main" val="18381311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AE46DF-6926-454B-A689-ECD647B4156D}"/>
              </a:ext>
            </a:extLst>
          </p:cNvPr>
          <p:cNvSpPr>
            <a:spLocks noGrp="1"/>
          </p:cNvSpPr>
          <p:nvPr>
            <p:ph type="title"/>
          </p:nvPr>
        </p:nvSpPr>
        <p:spPr/>
        <p:txBody>
          <a:bodyPr/>
          <a:lstStyle>
            <a:lvl1pPr>
              <a:defRPr>
                <a:latin typeface="Georgia" panose="02040502050405020303" pitchFamily="18" charset="0"/>
              </a:defRPr>
            </a:lvl1pPr>
          </a:lstStyle>
          <a:p>
            <a:r>
              <a:rPr lang="zh-CN" altLang="en-US" dirty="0"/>
              <a:t>单击此处编辑母版标题样式</a:t>
            </a:r>
          </a:p>
        </p:txBody>
      </p:sp>
      <p:sp>
        <p:nvSpPr>
          <p:cNvPr id="3" name="日期占位符 2">
            <a:extLst>
              <a:ext uri="{FF2B5EF4-FFF2-40B4-BE49-F238E27FC236}">
                <a16:creationId xmlns:a16="http://schemas.microsoft.com/office/drawing/2014/main" id="{A7197884-21C7-4A52-904C-A75D7524BE7E}"/>
              </a:ext>
            </a:extLst>
          </p:cNvPr>
          <p:cNvSpPr>
            <a:spLocks noGrp="1"/>
          </p:cNvSpPr>
          <p:nvPr>
            <p:ph type="dt" sz="half" idx="10"/>
          </p:nvPr>
        </p:nvSpPr>
        <p:spPr>
          <a:xfrm>
            <a:off x="838200" y="6356350"/>
            <a:ext cx="2743200" cy="365125"/>
          </a:xfrm>
          <a:prstGeom prst="rect">
            <a:avLst/>
          </a:prstGeom>
        </p:spPr>
        <p:txBody>
          <a:bodyPr/>
          <a:lstStyle/>
          <a:p>
            <a:fld id="{3B450282-8DB2-4150-8309-266031F4CF82}" type="datetime1">
              <a:rPr lang="zh-CN" altLang="en-US" smtClean="0"/>
              <a:t>2023/10/3</a:t>
            </a:fld>
            <a:endParaRPr lang="zh-CN" altLang="en-US"/>
          </a:p>
        </p:txBody>
      </p:sp>
      <p:sp>
        <p:nvSpPr>
          <p:cNvPr id="4" name="页脚占位符 3">
            <a:extLst>
              <a:ext uri="{FF2B5EF4-FFF2-40B4-BE49-F238E27FC236}">
                <a16:creationId xmlns:a16="http://schemas.microsoft.com/office/drawing/2014/main" id="{E6CCD2E6-2CD8-4620-84C6-E4A9F8769D04}"/>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5333C0CA-2074-4D49-92E3-09093185C50D}"/>
              </a:ext>
            </a:extLst>
          </p:cNvPr>
          <p:cNvSpPr>
            <a:spLocks noGrp="1"/>
          </p:cNvSpPr>
          <p:nvPr>
            <p:ph type="sldNum" sz="quarter" idx="12"/>
          </p:nvPr>
        </p:nvSpPr>
        <p:spPr/>
        <p:txBody>
          <a:bodyPr/>
          <a:lstStyle/>
          <a:p>
            <a:fld id="{0E49DF86-A253-4663-A432-3B42799C675D}" type="slidenum">
              <a:rPr lang="zh-CN" altLang="en-US" smtClean="0"/>
              <a:t>‹#›</a:t>
            </a:fld>
            <a:endParaRPr lang="zh-CN" altLang="en-US"/>
          </a:p>
        </p:txBody>
      </p:sp>
    </p:spTree>
    <p:extLst>
      <p:ext uri="{BB962C8B-B14F-4D97-AF65-F5344CB8AC3E}">
        <p14:creationId xmlns:p14="http://schemas.microsoft.com/office/powerpoint/2010/main" val="3999135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EC5A6FC-5290-405F-94CA-9F4EF76CD559}"/>
              </a:ext>
            </a:extLst>
          </p:cNvPr>
          <p:cNvSpPr>
            <a:spLocks noGrp="1"/>
          </p:cNvSpPr>
          <p:nvPr>
            <p:ph type="dt" sz="half" idx="10"/>
          </p:nvPr>
        </p:nvSpPr>
        <p:spPr>
          <a:xfrm>
            <a:off x="838200" y="6356350"/>
            <a:ext cx="2743200" cy="365125"/>
          </a:xfrm>
          <a:prstGeom prst="rect">
            <a:avLst/>
          </a:prstGeom>
        </p:spPr>
        <p:txBody>
          <a:bodyPr/>
          <a:lstStyle/>
          <a:p>
            <a:fld id="{504DA901-87CB-4E4E-8D1D-EB000998212F}" type="datetime1">
              <a:rPr lang="zh-CN" altLang="en-US" smtClean="0"/>
              <a:t>2023/10/3</a:t>
            </a:fld>
            <a:endParaRPr lang="zh-CN" altLang="en-US"/>
          </a:p>
        </p:txBody>
      </p:sp>
      <p:sp>
        <p:nvSpPr>
          <p:cNvPr id="3" name="页脚占位符 2">
            <a:extLst>
              <a:ext uri="{FF2B5EF4-FFF2-40B4-BE49-F238E27FC236}">
                <a16:creationId xmlns:a16="http://schemas.microsoft.com/office/drawing/2014/main" id="{B4CDCD1B-024C-439F-A88A-A579F0D18707}"/>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6CE2E981-5BB2-4B90-945C-347F6CDCD119}"/>
              </a:ext>
            </a:extLst>
          </p:cNvPr>
          <p:cNvSpPr>
            <a:spLocks noGrp="1"/>
          </p:cNvSpPr>
          <p:nvPr>
            <p:ph type="sldNum" sz="quarter" idx="12"/>
          </p:nvPr>
        </p:nvSpPr>
        <p:spPr/>
        <p:txBody>
          <a:bodyPr/>
          <a:lstStyle/>
          <a:p>
            <a:fld id="{0E49DF86-A253-4663-A432-3B42799C675D}" type="slidenum">
              <a:rPr lang="zh-CN" altLang="en-US" smtClean="0"/>
              <a:t>‹#›</a:t>
            </a:fld>
            <a:endParaRPr lang="zh-CN" altLang="en-US"/>
          </a:p>
        </p:txBody>
      </p:sp>
    </p:spTree>
    <p:extLst>
      <p:ext uri="{BB962C8B-B14F-4D97-AF65-F5344CB8AC3E}">
        <p14:creationId xmlns:p14="http://schemas.microsoft.com/office/powerpoint/2010/main" val="362181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6F7F8D-3851-41E6-8318-6A36124F708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C520BC6-99E3-4CE4-8EAB-F1E3956512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C1B3C950-6A5A-4DE3-8AAB-B2923D7902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5A3253B3-4103-4B51-84C8-B186DA37C915}"/>
              </a:ext>
            </a:extLst>
          </p:cNvPr>
          <p:cNvSpPr>
            <a:spLocks noGrp="1"/>
          </p:cNvSpPr>
          <p:nvPr>
            <p:ph type="dt" sz="half" idx="10"/>
          </p:nvPr>
        </p:nvSpPr>
        <p:spPr>
          <a:xfrm>
            <a:off x="838200" y="6356350"/>
            <a:ext cx="2743200" cy="365125"/>
          </a:xfrm>
          <a:prstGeom prst="rect">
            <a:avLst/>
          </a:prstGeom>
        </p:spPr>
        <p:txBody>
          <a:bodyPr/>
          <a:lstStyle/>
          <a:p>
            <a:fld id="{00211849-7A83-4B3D-A599-8175913C7B3A}" type="datetime1">
              <a:rPr lang="zh-CN" altLang="en-US" smtClean="0"/>
              <a:t>2023/10/3</a:t>
            </a:fld>
            <a:endParaRPr lang="zh-CN" altLang="en-US"/>
          </a:p>
        </p:txBody>
      </p:sp>
      <p:sp>
        <p:nvSpPr>
          <p:cNvPr id="6" name="页脚占位符 5">
            <a:extLst>
              <a:ext uri="{FF2B5EF4-FFF2-40B4-BE49-F238E27FC236}">
                <a16:creationId xmlns:a16="http://schemas.microsoft.com/office/drawing/2014/main" id="{2AD0C934-CEDB-448E-B8F8-2DAF54C20628}"/>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193CB90A-B458-4726-9E53-998EA47AB738}"/>
              </a:ext>
            </a:extLst>
          </p:cNvPr>
          <p:cNvSpPr>
            <a:spLocks noGrp="1"/>
          </p:cNvSpPr>
          <p:nvPr>
            <p:ph type="sldNum" sz="quarter" idx="12"/>
          </p:nvPr>
        </p:nvSpPr>
        <p:spPr/>
        <p:txBody>
          <a:bodyPr/>
          <a:lstStyle/>
          <a:p>
            <a:fld id="{0E49DF86-A253-4663-A432-3B42799C675D}" type="slidenum">
              <a:rPr lang="zh-CN" altLang="en-US" smtClean="0"/>
              <a:t>‹#›</a:t>
            </a:fld>
            <a:endParaRPr lang="zh-CN" altLang="en-US"/>
          </a:p>
        </p:txBody>
      </p:sp>
    </p:spTree>
    <p:extLst>
      <p:ext uri="{BB962C8B-B14F-4D97-AF65-F5344CB8AC3E}">
        <p14:creationId xmlns:p14="http://schemas.microsoft.com/office/powerpoint/2010/main" val="1598965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8DD545-3D60-43C1-84C7-43CD43BC4DF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D6515A7-B28E-4D61-A492-49440D4893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C14678B-2706-459A-BD12-D3AD63DC2D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43FA24D-83EB-493D-9379-404164BE0224}"/>
              </a:ext>
            </a:extLst>
          </p:cNvPr>
          <p:cNvSpPr>
            <a:spLocks noGrp="1"/>
          </p:cNvSpPr>
          <p:nvPr>
            <p:ph type="dt" sz="half" idx="10"/>
          </p:nvPr>
        </p:nvSpPr>
        <p:spPr>
          <a:xfrm>
            <a:off x="838200" y="6356350"/>
            <a:ext cx="2743200" cy="365125"/>
          </a:xfrm>
          <a:prstGeom prst="rect">
            <a:avLst/>
          </a:prstGeom>
        </p:spPr>
        <p:txBody>
          <a:bodyPr/>
          <a:lstStyle/>
          <a:p>
            <a:fld id="{272352C1-C5EC-43F9-9E37-33A2E93081D4}" type="datetime1">
              <a:rPr lang="zh-CN" altLang="en-US" smtClean="0"/>
              <a:t>2023/10/3</a:t>
            </a:fld>
            <a:endParaRPr lang="zh-CN" altLang="en-US"/>
          </a:p>
        </p:txBody>
      </p:sp>
      <p:sp>
        <p:nvSpPr>
          <p:cNvPr id="6" name="页脚占位符 5">
            <a:extLst>
              <a:ext uri="{FF2B5EF4-FFF2-40B4-BE49-F238E27FC236}">
                <a16:creationId xmlns:a16="http://schemas.microsoft.com/office/drawing/2014/main" id="{B240E504-A1EB-4727-A2F4-13B98DFFA4D7}"/>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6E30C9A2-390E-418A-848E-0677ECA4EE27}"/>
              </a:ext>
            </a:extLst>
          </p:cNvPr>
          <p:cNvSpPr>
            <a:spLocks noGrp="1"/>
          </p:cNvSpPr>
          <p:nvPr>
            <p:ph type="sldNum" sz="quarter" idx="12"/>
          </p:nvPr>
        </p:nvSpPr>
        <p:spPr/>
        <p:txBody>
          <a:bodyPr/>
          <a:lstStyle/>
          <a:p>
            <a:fld id="{0E49DF86-A253-4663-A432-3B42799C675D}" type="slidenum">
              <a:rPr lang="zh-CN" altLang="en-US" smtClean="0"/>
              <a:t>‹#›</a:t>
            </a:fld>
            <a:endParaRPr lang="zh-CN" altLang="en-US"/>
          </a:p>
        </p:txBody>
      </p:sp>
    </p:spTree>
    <p:extLst>
      <p:ext uri="{BB962C8B-B14F-4D97-AF65-F5344CB8AC3E}">
        <p14:creationId xmlns:p14="http://schemas.microsoft.com/office/powerpoint/2010/main" val="20075473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6D364C6-25F3-4A08-BF71-BEB040484A2B}"/>
              </a:ext>
            </a:extLst>
          </p:cNvPr>
          <p:cNvSpPr>
            <a:spLocks noGrp="1"/>
          </p:cNvSpPr>
          <p:nvPr>
            <p:ph type="title"/>
          </p:nvPr>
        </p:nvSpPr>
        <p:spPr>
          <a:xfrm>
            <a:off x="243444" y="317624"/>
            <a:ext cx="11560629"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AFE952CA-F1BD-41E3-B749-FF64ADC2B04D}"/>
              </a:ext>
            </a:extLst>
          </p:cNvPr>
          <p:cNvSpPr>
            <a:spLocks noGrp="1"/>
          </p:cNvSpPr>
          <p:nvPr>
            <p:ph type="body" idx="1"/>
          </p:nvPr>
        </p:nvSpPr>
        <p:spPr>
          <a:xfrm>
            <a:off x="243444" y="1825625"/>
            <a:ext cx="11560629" cy="4658302"/>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灯片编号占位符 5">
            <a:extLst>
              <a:ext uri="{FF2B5EF4-FFF2-40B4-BE49-F238E27FC236}">
                <a16:creationId xmlns:a16="http://schemas.microsoft.com/office/drawing/2014/main" id="{1F2A211A-D4FB-4341-B6C5-99AE01FAF1C9}"/>
              </a:ext>
            </a:extLst>
          </p:cNvPr>
          <p:cNvSpPr>
            <a:spLocks noGrp="1"/>
          </p:cNvSpPr>
          <p:nvPr>
            <p:ph type="sldNum" sz="quarter" idx="4"/>
          </p:nvPr>
        </p:nvSpPr>
        <p:spPr>
          <a:xfrm>
            <a:off x="9060873" y="6540376"/>
            <a:ext cx="2743200" cy="228600"/>
          </a:xfrm>
          <a:prstGeom prst="rect">
            <a:avLst/>
          </a:prstGeom>
        </p:spPr>
        <p:txBody>
          <a:bodyPr vert="horz" lIns="91440" tIns="45720" rIns="91440" bIns="45720" rtlCol="0" anchor="ctr"/>
          <a:lstStyle>
            <a:lvl1pPr algn="r">
              <a:defRPr sz="1200">
                <a:solidFill>
                  <a:schemeClr val="tx1">
                    <a:tint val="75000"/>
                  </a:schemeClr>
                </a:solidFill>
              </a:defRPr>
            </a:lvl1pPr>
          </a:lstStyle>
          <a:p>
            <a:fld id="{0E49DF86-A253-4663-A432-3B42799C675D}" type="slidenum">
              <a:rPr lang="zh-CN" altLang="en-US" smtClean="0"/>
              <a:t>‹#›</a:t>
            </a:fld>
            <a:endParaRPr lang="zh-CN" altLang="en-US" dirty="0"/>
          </a:p>
        </p:txBody>
      </p:sp>
    </p:spTree>
    <p:extLst>
      <p:ext uri="{BB962C8B-B14F-4D97-AF65-F5344CB8AC3E}">
        <p14:creationId xmlns:p14="http://schemas.microsoft.com/office/powerpoint/2010/main" val="2665230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ftr="0" dt="0"/>
  <p:txStyles>
    <p:titleStyle>
      <a:lvl1pPr algn="l" defTabSz="914400" rtl="0" eaLnBrk="1" latinLnBrk="0" hangingPunct="1">
        <a:lnSpc>
          <a:spcPct val="90000"/>
        </a:lnSpc>
        <a:spcBef>
          <a:spcPct val="0"/>
        </a:spcBef>
        <a:buNone/>
        <a:defRPr sz="4400" b="1"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Light" panose="020B0502040204020203" pitchFamily="34" charset="-122"/>
          <a:ea typeface="微软雅黑 Light" panose="020B0502040204020203"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Light" panose="020B0502040204020203" pitchFamily="34" charset="-122"/>
          <a:ea typeface="微软雅黑 Light" panose="020B0502040204020203"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Light" panose="020B0502040204020203" pitchFamily="34" charset="-122"/>
          <a:ea typeface="微软雅黑 Light" panose="020B0502040204020203"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Light" panose="020B0502040204020203" pitchFamily="34" charset="-122"/>
          <a:ea typeface="微软雅黑 Light" panose="020B0502040204020203"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Light" panose="020B0502040204020203" pitchFamily="34" charset="-122"/>
          <a:ea typeface="微软雅黑 Light" panose="020B0502040204020203"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3.emf"/></Relationships>
</file>

<file path=ppt/slides/_rels/slide2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29.jpe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https://www.dolby.com/siteassets/about/support/guide/setup-guides/7.1.4-overhead-speaker-placement/7_1_4_mounted_overhead.jpg?width=1440&amp;quality=80"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https://i1.hdslb.com/bfs/archive/aaf4ccc5c2ece323c0f77ff42b777e241afa94ab.jpg">
            <a:extLst>
              <a:ext uri="{FF2B5EF4-FFF2-40B4-BE49-F238E27FC236}">
                <a16:creationId xmlns:a16="http://schemas.microsoft.com/office/drawing/2014/main" id="{B6620AB6-8DC9-4CA3-A5D7-7EDD88CEFEA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78" r="66767" b="39426"/>
          <a:stretch/>
        </p:blipFill>
        <p:spPr bwMode="auto">
          <a:xfrm>
            <a:off x="10734822" y="5285652"/>
            <a:ext cx="1360033" cy="1462749"/>
          </a:xfrm>
          <a:prstGeom prst="rect">
            <a:avLst/>
          </a:prstGeom>
          <a:noFill/>
          <a:extLst>
            <a:ext uri="{909E8E84-426E-40DD-AFC4-6F175D3DCCD1}">
              <a14:hiddenFill xmlns:a14="http://schemas.microsoft.com/office/drawing/2010/main">
                <a:solidFill>
                  <a:srgbClr val="FFFFFF"/>
                </a:solidFill>
              </a14:hiddenFill>
            </a:ext>
          </a:extLst>
        </p:spPr>
      </p:pic>
      <p:sp>
        <p:nvSpPr>
          <p:cNvPr id="3" name="副标题 2">
            <a:extLst>
              <a:ext uri="{FF2B5EF4-FFF2-40B4-BE49-F238E27FC236}">
                <a16:creationId xmlns:a16="http://schemas.microsoft.com/office/drawing/2014/main" id="{4E4E4484-698E-46FB-B144-135FCF0F784A}"/>
              </a:ext>
            </a:extLst>
          </p:cNvPr>
          <p:cNvSpPr>
            <a:spLocks noGrp="1"/>
          </p:cNvSpPr>
          <p:nvPr>
            <p:ph type="subTitle" idx="1"/>
          </p:nvPr>
        </p:nvSpPr>
        <p:spPr>
          <a:xfrm>
            <a:off x="404270" y="1436595"/>
            <a:ext cx="11383460" cy="1630576"/>
          </a:xfrm>
        </p:spPr>
        <p:txBody>
          <a:bodyPr>
            <a:noAutofit/>
          </a:bodyPr>
          <a:lstStyle/>
          <a:p>
            <a:pPr>
              <a:lnSpc>
                <a:spcPct val="120000"/>
              </a:lnSpc>
            </a:pPr>
            <a:r>
              <a:rPr lang="en-US" altLang="zh-CN" sz="3600" b="1" dirty="0">
                <a:latin typeface="Georgia" panose="02040502050405020303" pitchFamily="18" charset="0"/>
              </a:rPr>
              <a:t>Meta-Speaker: Acoustic Source Projection by</a:t>
            </a:r>
          </a:p>
          <a:p>
            <a:pPr>
              <a:lnSpc>
                <a:spcPct val="120000"/>
              </a:lnSpc>
            </a:pPr>
            <a:r>
              <a:rPr lang="en-US" altLang="zh-CN" sz="3600" b="1" dirty="0">
                <a:latin typeface="Georgia" panose="02040502050405020303" pitchFamily="18" charset="0"/>
              </a:rPr>
              <a:t>Exploiting Air Nonlinearity</a:t>
            </a:r>
            <a:endParaRPr lang="en" altLang="zh-CN" sz="3600" b="1" dirty="0">
              <a:latin typeface="Georgia" panose="02040502050405020303" pitchFamily="18" charset="0"/>
            </a:endParaRPr>
          </a:p>
        </p:txBody>
      </p:sp>
      <p:pic>
        <p:nvPicPr>
          <p:cNvPr id="1030" name="Picture 6" descr="Tsinghua University">
            <a:extLst>
              <a:ext uri="{FF2B5EF4-FFF2-40B4-BE49-F238E27FC236}">
                <a16:creationId xmlns:a16="http://schemas.microsoft.com/office/drawing/2014/main" id="{4733B2F5-4F0F-4AC0-BABC-6E1BF6313B4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67128"/>
          <a:stretch/>
        </p:blipFill>
        <p:spPr bwMode="auto">
          <a:xfrm>
            <a:off x="7765543" y="5394416"/>
            <a:ext cx="1346191" cy="142535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ews.gtimg.com/newsapp_bt/0/13447706185/1000">
            <a:extLst>
              <a:ext uri="{FF2B5EF4-FFF2-40B4-BE49-F238E27FC236}">
                <a16:creationId xmlns:a16="http://schemas.microsoft.com/office/drawing/2014/main" id="{3ED470D9-DFDE-4ADB-97D4-2A086989618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144" t="2381" r="29647" b="38097"/>
          <a:stretch/>
        </p:blipFill>
        <p:spPr bwMode="auto">
          <a:xfrm>
            <a:off x="9223656" y="5349712"/>
            <a:ext cx="1511166" cy="1514761"/>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a:extLst>
              <a:ext uri="{FF2B5EF4-FFF2-40B4-BE49-F238E27FC236}">
                <a16:creationId xmlns:a16="http://schemas.microsoft.com/office/drawing/2014/main" id="{4405CF2E-3A60-481F-9B57-7574CE361A10}"/>
              </a:ext>
            </a:extLst>
          </p:cNvPr>
          <p:cNvSpPr/>
          <p:nvPr/>
        </p:nvSpPr>
        <p:spPr>
          <a:xfrm>
            <a:off x="654543" y="3179902"/>
            <a:ext cx="3633253" cy="969496"/>
          </a:xfrm>
          <a:prstGeom prst="rect">
            <a:avLst/>
          </a:prstGeom>
        </p:spPr>
        <p:txBody>
          <a:bodyPr wrap="square">
            <a:spAutoFit/>
          </a:bodyPr>
          <a:lstStyle/>
          <a:p>
            <a:pPr algn="ctr">
              <a:spcBef>
                <a:spcPts val="600"/>
              </a:spcBef>
            </a:pPr>
            <a:r>
              <a:rPr lang="en-US" altLang="zh-CN" sz="2400" b="1" dirty="0">
                <a:latin typeface="Georgia" panose="02040502050405020303" pitchFamily="18" charset="0"/>
                <a:cs typeface="Times New Roman" panose="02020603050405020304" pitchFamily="18" charset="0"/>
              </a:rPr>
              <a:t>Weiguo Wang</a:t>
            </a:r>
            <a:endParaRPr lang="en-US" altLang="zh-CN" sz="3200" b="1" baseline="30000" dirty="0">
              <a:latin typeface="Georgia" panose="02040502050405020303" pitchFamily="18" charset="0"/>
              <a:cs typeface="Times New Roman" panose="02020603050405020304" pitchFamily="18" charset="0"/>
            </a:endParaRPr>
          </a:p>
          <a:p>
            <a:pPr algn="ctr">
              <a:spcBef>
                <a:spcPts val="600"/>
              </a:spcBef>
            </a:pPr>
            <a:r>
              <a:rPr lang="en-US" altLang="zh-CN" sz="2800" baseline="30000" dirty="0">
                <a:latin typeface="Georgia" panose="02040502050405020303" pitchFamily="18" charset="0"/>
                <a:cs typeface="Times New Roman" panose="02020603050405020304" pitchFamily="18" charset="0"/>
              </a:rPr>
              <a:t>Tsinghua University</a:t>
            </a:r>
            <a:endParaRPr lang="en-US" altLang="zh-CN" sz="2000" dirty="0">
              <a:latin typeface="Georgia" panose="02040502050405020303" pitchFamily="18" charset="0"/>
              <a:cs typeface="Times New Roman" panose="02020603050405020304" pitchFamily="18" charset="0"/>
            </a:endParaRPr>
          </a:p>
        </p:txBody>
      </p:sp>
      <p:sp>
        <p:nvSpPr>
          <p:cNvPr id="16" name="矩形 15">
            <a:extLst>
              <a:ext uri="{FF2B5EF4-FFF2-40B4-BE49-F238E27FC236}">
                <a16:creationId xmlns:a16="http://schemas.microsoft.com/office/drawing/2014/main" id="{33C753A1-EFAF-4186-92E9-6853E82F087F}"/>
              </a:ext>
            </a:extLst>
          </p:cNvPr>
          <p:cNvSpPr/>
          <p:nvPr/>
        </p:nvSpPr>
        <p:spPr>
          <a:xfrm>
            <a:off x="4365686" y="3183243"/>
            <a:ext cx="3493314" cy="969496"/>
          </a:xfrm>
          <a:prstGeom prst="rect">
            <a:avLst/>
          </a:prstGeom>
        </p:spPr>
        <p:txBody>
          <a:bodyPr wrap="square">
            <a:spAutoFit/>
          </a:bodyPr>
          <a:lstStyle/>
          <a:p>
            <a:pPr algn="ctr">
              <a:spcBef>
                <a:spcPts val="600"/>
              </a:spcBef>
            </a:pPr>
            <a:r>
              <a:rPr lang="en-US" altLang="zh-CN" sz="2400" dirty="0">
                <a:latin typeface="Georgia" panose="02040502050405020303" pitchFamily="18" charset="0"/>
                <a:cs typeface="Times New Roman" panose="02020603050405020304" pitchFamily="18" charset="0"/>
              </a:rPr>
              <a:t>Yuan He</a:t>
            </a:r>
          </a:p>
          <a:p>
            <a:pPr algn="ctr">
              <a:spcBef>
                <a:spcPts val="600"/>
              </a:spcBef>
            </a:pPr>
            <a:r>
              <a:rPr lang="en-US" altLang="zh-CN" sz="2800" baseline="30000" dirty="0">
                <a:latin typeface="Georgia" panose="02040502050405020303" pitchFamily="18" charset="0"/>
                <a:cs typeface="Times New Roman" panose="02020603050405020304" pitchFamily="18" charset="0"/>
              </a:rPr>
              <a:t>Tsinghua University</a:t>
            </a:r>
            <a:endParaRPr lang="en-US" altLang="zh-CN" sz="2000" dirty="0">
              <a:latin typeface="Georgia" panose="02040502050405020303" pitchFamily="18" charset="0"/>
              <a:cs typeface="Times New Roman" panose="02020603050405020304" pitchFamily="18" charset="0"/>
            </a:endParaRPr>
          </a:p>
        </p:txBody>
      </p:sp>
      <p:sp>
        <p:nvSpPr>
          <p:cNvPr id="17" name="矩形 16">
            <a:extLst>
              <a:ext uri="{FF2B5EF4-FFF2-40B4-BE49-F238E27FC236}">
                <a16:creationId xmlns:a16="http://schemas.microsoft.com/office/drawing/2014/main" id="{5AD427F7-C41C-4561-9414-05481201EF61}"/>
              </a:ext>
            </a:extLst>
          </p:cNvPr>
          <p:cNvSpPr/>
          <p:nvPr/>
        </p:nvSpPr>
        <p:spPr>
          <a:xfrm>
            <a:off x="2420206" y="4286218"/>
            <a:ext cx="3890959" cy="969496"/>
          </a:xfrm>
          <a:prstGeom prst="rect">
            <a:avLst/>
          </a:prstGeom>
        </p:spPr>
        <p:txBody>
          <a:bodyPr wrap="square">
            <a:spAutoFit/>
          </a:bodyPr>
          <a:lstStyle/>
          <a:p>
            <a:pPr algn="ctr">
              <a:spcBef>
                <a:spcPts val="600"/>
              </a:spcBef>
            </a:pPr>
            <a:r>
              <a:rPr lang="en-US" altLang="zh-CN" sz="2400" dirty="0" err="1">
                <a:latin typeface="Georgia" panose="02040502050405020303" pitchFamily="18" charset="0"/>
                <a:cs typeface="Times New Roman" panose="02020603050405020304" pitchFamily="18" charset="0"/>
              </a:rPr>
              <a:t>Yimiao</a:t>
            </a:r>
            <a:r>
              <a:rPr lang="en-US" altLang="zh-CN" sz="2400" dirty="0">
                <a:latin typeface="Georgia" panose="02040502050405020303" pitchFamily="18" charset="0"/>
                <a:cs typeface="Times New Roman" panose="02020603050405020304" pitchFamily="18" charset="0"/>
              </a:rPr>
              <a:t> Sun</a:t>
            </a:r>
          </a:p>
          <a:p>
            <a:pPr algn="ctr">
              <a:spcBef>
                <a:spcPts val="600"/>
              </a:spcBef>
            </a:pPr>
            <a:r>
              <a:rPr lang="en-US" altLang="zh-CN" sz="2800" baseline="30000" dirty="0">
                <a:latin typeface="Georgia" panose="02040502050405020303" pitchFamily="18" charset="0"/>
                <a:cs typeface="Times New Roman" panose="02020603050405020304" pitchFamily="18" charset="0"/>
              </a:rPr>
              <a:t>Tsinghua University</a:t>
            </a:r>
            <a:endParaRPr lang="en-US" altLang="zh-CN" sz="2000" dirty="0">
              <a:latin typeface="Georgia" panose="02040502050405020303"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A8215F39-09C3-4120-AE12-67FBA57D4E9A}"/>
              </a:ext>
            </a:extLst>
          </p:cNvPr>
          <p:cNvSpPr/>
          <p:nvPr/>
        </p:nvSpPr>
        <p:spPr>
          <a:xfrm>
            <a:off x="6116346" y="4286218"/>
            <a:ext cx="3276724" cy="969496"/>
          </a:xfrm>
          <a:prstGeom prst="rect">
            <a:avLst/>
          </a:prstGeom>
        </p:spPr>
        <p:txBody>
          <a:bodyPr wrap="square">
            <a:spAutoFit/>
          </a:bodyPr>
          <a:lstStyle/>
          <a:p>
            <a:pPr algn="ctr">
              <a:spcBef>
                <a:spcPts val="600"/>
              </a:spcBef>
            </a:pPr>
            <a:r>
              <a:rPr lang="en-US" altLang="zh-CN" sz="2400" dirty="0" err="1">
                <a:latin typeface="Georgia" panose="02040502050405020303" pitchFamily="18" charset="0"/>
                <a:cs typeface="Times New Roman" panose="02020603050405020304" pitchFamily="18" charset="0"/>
              </a:rPr>
              <a:t>Xiuzhen</a:t>
            </a:r>
            <a:r>
              <a:rPr lang="en-US" altLang="zh-CN" sz="2400" dirty="0">
                <a:latin typeface="Georgia" panose="02040502050405020303" pitchFamily="18" charset="0"/>
                <a:cs typeface="Times New Roman" panose="02020603050405020304" pitchFamily="18" charset="0"/>
              </a:rPr>
              <a:t> Guo</a:t>
            </a:r>
            <a:endParaRPr lang="en-US" altLang="zh-CN" sz="3200" baseline="30000" dirty="0">
              <a:solidFill>
                <a:prstClr val="black"/>
              </a:solidFill>
              <a:latin typeface="Georgia" panose="02040502050405020303" pitchFamily="18" charset="0"/>
              <a:cs typeface="Times New Roman" panose="02020603050405020304" pitchFamily="18" charset="0"/>
            </a:endParaRPr>
          </a:p>
          <a:p>
            <a:pPr algn="ctr">
              <a:spcBef>
                <a:spcPts val="600"/>
              </a:spcBef>
            </a:pPr>
            <a:r>
              <a:rPr lang="en-US" altLang="zh-CN" sz="2800" baseline="30000" dirty="0">
                <a:latin typeface="Georgia" panose="02040502050405020303" pitchFamily="18" charset="0"/>
                <a:cs typeface="Times New Roman" panose="02020603050405020304" pitchFamily="18" charset="0"/>
              </a:rPr>
              <a:t>Zhejiang University </a:t>
            </a:r>
            <a:endParaRPr lang="en-US" altLang="zh-CN" sz="2000" dirty="0">
              <a:latin typeface="Georgia" panose="02040502050405020303"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6FFE3C5C-EA15-4F27-858E-A6FCBF548331}"/>
              </a:ext>
            </a:extLst>
          </p:cNvPr>
          <p:cNvSpPr/>
          <p:nvPr/>
        </p:nvSpPr>
        <p:spPr>
          <a:xfrm>
            <a:off x="7940319" y="3187258"/>
            <a:ext cx="3960914" cy="969496"/>
          </a:xfrm>
          <a:prstGeom prst="rect">
            <a:avLst/>
          </a:prstGeom>
        </p:spPr>
        <p:txBody>
          <a:bodyPr wrap="square">
            <a:spAutoFit/>
          </a:bodyPr>
          <a:lstStyle/>
          <a:p>
            <a:pPr algn="ctr">
              <a:spcBef>
                <a:spcPts val="600"/>
              </a:spcBef>
            </a:pPr>
            <a:r>
              <a:rPr lang="en-US" altLang="zh-CN" sz="2400" dirty="0">
                <a:latin typeface="Georgia" panose="02040502050405020303" pitchFamily="18" charset="0"/>
                <a:cs typeface="Times New Roman" panose="02020603050405020304" pitchFamily="18" charset="0"/>
              </a:rPr>
              <a:t>Meng </a:t>
            </a:r>
            <a:r>
              <a:rPr lang="en-US" altLang="zh-CN" sz="2400" dirty="0" err="1">
                <a:latin typeface="Georgia" panose="02040502050405020303" pitchFamily="18" charset="0"/>
                <a:cs typeface="Times New Roman" panose="02020603050405020304" pitchFamily="18" charset="0"/>
              </a:rPr>
              <a:t>Jin</a:t>
            </a:r>
            <a:endParaRPr lang="en-US" altLang="zh-CN" sz="2400" dirty="0">
              <a:latin typeface="Georgia" panose="02040502050405020303" pitchFamily="18" charset="0"/>
              <a:cs typeface="Times New Roman" panose="02020603050405020304" pitchFamily="18" charset="0"/>
            </a:endParaRPr>
          </a:p>
          <a:p>
            <a:pPr algn="ctr">
              <a:spcBef>
                <a:spcPts val="600"/>
              </a:spcBef>
            </a:pPr>
            <a:r>
              <a:rPr lang="en-US" altLang="zh-CN" sz="2800" baseline="30000" dirty="0">
                <a:latin typeface="Georgia" panose="02040502050405020303" pitchFamily="18" charset="0"/>
                <a:cs typeface="Times New Roman" panose="02020603050405020304" pitchFamily="18" charset="0"/>
              </a:rPr>
              <a:t>Shanghai Jiao Tong University</a:t>
            </a:r>
            <a:endParaRPr lang="en-US" altLang="zh-CN" sz="2000" dirty="0">
              <a:latin typeface="Georgia" panose="02040502050405020303" pitchFamily="18" charset="0"/>
              <a:cs typeface="Times New Roman" panose="02020603050405020304" pitchFamily="18" charset="0"/>
            </a:endParaRPr>
          </a:p>
        </p:txBody>
      </p:sp>
      <p:grpSp>
        <p:nvGrpSpPr>
          <p:cNvPr id="20" name="组合 19">
            <a:extLst>
              <a:ext uri="{FF2B5EF4-FFF2-40B4-BE49-F238E27FC236}">
                <a16:creationId xmlns:a16="http://schemas.microsoft.com/office/drawing/2014/main" id="{80AB33A5-544C-40AD-A495-7E2883033AE5}"/>
              </a:ext>
            </a:extLst>
          </p:cNvPr>
          <p:cNvGrpSpPr/>
          <p:nvPr/>
        </p:nvGrpSpPr>
        <p:grpSpPr>
          <a:xfrm>
            <a:off x="3608009" y="169370"/>
            <a:ext cx="2167953" cy="1058948"/>
            <a:chOff x="-395851" y="1233488"/>
            <a:chExt cx="8989607" cy="4391025"/>
          </a:xfrm>
        </p:grpSpPr>
        <p:pic>
          <p:nvPicPr>
            <p:cNvPr id="21" name="Picture 6" descr="https://sigmobile.org/mobicom/2023/images/acm.png">
              <a:extLst>
                <a:ext uri="{FF2B5EF4-FFF2-40B4-BE49-F238E27FC236}">
                  <a16:creationId xmlns:a16="http://schemas.microsoft.com/office/drawing/2014/main" id="{635238A1-4388-4C02-9A68-A1E9144755C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5851" y="1370814"/>
              <a:ext cx="3971925" cy="397192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8" descr="https://sigmobile.org/mobicom/2023/images/SIGMOBILE.png">
              <a:extLst>
                <a:ext uri="{FF2B5EF4-FFF2-40B4-BE49-F238E27FC236}">
                  <a16:creationId xmlns:a16="http://schemas.microsoft.com/office/drawing/2014/main" id="{097D706F-84C2-4F58-BA38-D167FEF93D0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02729" y="1233488"/>
              <a:ext cx="4391027" cy="4391025"/>
            </a:xfrm>
            <a:prstGeom prst="rect">
              <a:avLst/>
            </a:prstGeom>
            <a:noFill/>
            <a:extLst>
              <a:ext uri="{909E8E84-426E-40DD-AFC4-6F175D3DCCD1}">
                <a14:hiddenFill xmlns:a14="http://schemas.microsoft.com/office/drawing/2010/main">
                  <a:solidFill>
                    <a:srgbClr val="FFFFFF"/>
                  </a:solidFill>
                </a14:hiddenFill>
              </a:ext>
            </a:extLst>
          </p:spPr>
        </p:pic>
      </p:grpSp>
      <p:sp>
        <p:nvSpPr>
          <p:cNvPr id="23" name="矩形 22">
            <a:extLst>
              <a:ext uri="{FF2B5EF4-FFF2-40B4-BE49-F238E27FC236}">
                <a16:creationId xmlns:a16="http://schemas.microsoft.com/office/drawing/2014/main" id="{70D13F43-502B-4FCB-831F-821B6FE1A571}"/>
              </a:ext>
            </a:extLst>
          </p:cNvPr>
          <p:cNvSpPr/>
          <p:nvPr/>
        </p:nvSpPr>
        <p:spPr>
          <a:xfrm>
            <a:off x="6040225" y="503095"/>
            <a:ext cx="2398413" cy="461665"/>
          </a:xfrm>
          <a:prstGeom prst="rect">
            <a:avLst/>
          </a:prstGeom>
        </p:spPr>
        <p:txBody>
          <a:bodyPr wrap="none">
            <a:spAutoFit/>
          </a:bodyPr>
          <a:lstStyle/>
          <a:p>
            <a:r>
              <a:rPr lang="en-US" altLang="zh-CN" sz="2400" b="1" dirty="0">
                <a:latin typeface="Open Sans"/>
              </a:rPr>
              <a:t>MobiCom 2023</a:t>
            </a:r>
            <a:endParaRPr lang="zh-CN" altLang="en-US" sz="2400" b="1" dirty="0"/>
          </a:p>
        </p:txBody>
      </p:sp>
    </p:spTree>
    <p:extLst>
      <p:ext uri="{BB962C8B-B14F-4D97-AF65-F5344CB8AC3E}">
        <p14:creationId xmlns:p14="http://schemas.microsoft.com/office/powerpoint/2010/main" val="31604489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Air Nonlinearity</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10</a:t>
            </a:fld>
            <a:endParaRPr lang="zh-CN" altLang="en-US" dirty="0"/>
          </a:p>
        </p:txBody>
      </p:sp>
      <p:sp>
        <p:nvSpPr>
          <p:cNvPr id="28" name="Trapezoid 27">
            <a:extLst>
              <a:ext uri="{FF2B5EF4-FFF2-40B4-BE49-F238E27FC236}">
                <a16:creationId xmlns:a16="http://schemas.microsoft.com/office/drawing/2014/main" id="{39F7DCBD-D34B-E8A8-9320-AE72827B43BC}"/>
              </a:ext>
            </a:extLst>
          </p:cNvPr>
          <p:cNvSpPr/>
          <p:nvPr/>
        </p:nvSpPr>
        <p:spPr>
          <a:xfrm rot="16200000">
            <a:off x="3871961" y="715830"/>
            <a:ext cx="369334" cy="4717874"/>
          </a:xfrm>
          <a:prstGeom prst="trapezoid">
            <a:avLst>
              <a:gd name="adj" fmla="val 38044"/>
            </a:avLst>
          </a:prstGeom>
          <a:solidFill>
            <a:schemeClr val="accent2">
              <a:alpha val="64000"/>
            </a:schemeClr>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E612DA-3F64-F5D3-F233-4D4200969825}"/>
                  </a:ext>
                </a:extLst>
              </p:cNvPr>
              <p:cNvSpPr txBox="1"/>
              <p:nvPr/>
            </p:nvSpPr>
            <p:spPr>
              <a:xfrm>
                <a:off x="97686" y="2890102"/>
                <a:ext cx="141859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400" b="1" i="1" smtClean="0">
                          <a:solidFill>
                            <a:schemeClr val="accent2"/>
                          </a:solidFill>
                          <a:latin typeface="Cambria Math" panose="02040503050406030204" pitchFamily="18" charset="0"/>
                        </a:rPr>
                        <m:t>𝒄𝒐𝒔</m:t>
                      </m:r>
                      <m:r>
                        <a:rPr lang="en-US" altLang="zh-CN" sz="2400" b="1" i="1" smtClean="0">
                          <a:solidFill>
                            <a:schemeClr val="accent2"/>
                          </a:solidFill>
                          <a:latin typeface="Cambria Math" panose="02040503050406030204" pitchFamily="18" charset="0"/>
                        </a:rPr>
                        <m:t>𝟐</m:t>
                      </m:r>
                      <m:r>
                        <a:rPr lang="en-US" altLang="zh-CN" sz="2400" b="1" i="1" smtClean="0">
                          <a:solidFill>
                            <a:schemeClr val="accent2"/>
                          </a:solidFill>
                          <a:latin typeface="Cambria Math" panose="02040503050406030204" pitchFamily="18" charset="0"/>
                        </a:rPr>
                        <m:t>𝝅</m:t>
                      </m:r>
                      <m:sSub>
                        <m:sSubPr>
                          <m:ctrlPr>
                            <a:rPr lang="en-US" altLang="zh-CN" sz="2400" b="1" i="1" smtClean="0">
                              <a:solidFill>
                                <a:schemeClr val="accent2"/>
                              </a:solidFill>
                              <a:latin typeface="Cambria Math" panose="02040503050406030204" pitchFamily="18" charset="0"/>
                            </a:rPr>
                          </m:ctrlPr>
                        </m:sSubPr>
                        <m:e>
                          <m:r>
                            <a:rPr lang="en-US" altLang="zh-CN" sz="2400" b="1" i="1" smtClean="0">
                              <a:solidFill>
                                <a:schemeClr val="accent2"/>
                              </a:solidFill>
                              <a:latin typeface="Cambria Math" panose="02040503050406030204" pitchFamily="18" charset="0"/>
                            </a:rPr>
                            <m:t>𝒇</m:t>
                          </m:r>
                        </m:e>
                        <m:sub>
                          <m:r>
                            <a:rPr lang="en-US" altLang="zh-CN" sz="2400" b="1" i="1" smtClean="0">
                              <a:solidFill>
                                <a:schemeClr val="accent2"/>
                              </a:solidFill>
                              <a:latin typeface="Cambria Math" panose="02040503050406030204" pitchFamily="18" charset="0"/>
                            </a:rPr>
                            <m:t>𝟏</m:t>
                          </m:r>
                        </m:sub>
                      </m:sSub>
                      <m:r>
                        <a:rPr lang="en-US" altLang="zh-CN" sz="2400" b="1" i="1" smtClean="0">
                          <a:solidFill>
                            <a:schemeClr val="accent2"/>
                          </a:solidFill>
                          <a:latin typeface="Cambria Math" panose="02040503050406030204" pitchFamily="18" charset="0"/>
                        </a:rPr>
                        <m:t>𝒕</m:t>
                      </m:r>
                    </m:oMath>
                  </m:oMathPara>
                </a14:m>
                <a:endParaRPr lang="en-CN" sz="2400" b="1" dirty="0">
                  <a:solidFill>
                    <a:schemeClr val="accent2"/>
                  </a:solidFill>
                </a:endParaRPr>
              </a:p>
            </p:txBody>
          </p:sp>
        </mc:Choice>
        <mc:Fallback xmlns="">
          <p:sp>
            <p:nvSpPr>
              <p:cNvPr id="29" name="TextBox 28">
                <a:extLst>
                  <a:ext uri="{FF2B5EF4-FFF2-40B4-BE49-F238E27FC236}">
                    <a16:creationId xmlns:a16="http://schemas.microsoft.com/office/drawing/2014/main" id="{91E612DA-3F64-F5D3-F233-4D4200969825}"/>
                  </a:ext>
                </a:extLst>
              </p:cNvPr>
              <p:cNvSpPr txBox="1">
                <a:spLocks noRot="1" noChangeAspect="1" noMove="1" noResize="1" noEditPoints="1" noAdjustHandles="1" noChangeArrowheads="1" noChangeShapeType="1" noTextEdit="1"/>
              </p:cNvSpPr>
              <p:nvPr/>
            </p:nvSpPr>
            <p:spPr>
              <a:xfrm>
                <a:off x="97686" y="2890102"/>
                <a:ext cx="1418593" cy="369332"/>
              </a:xfrm>
              <a:prstGeom prst="rect">
                <a:avLst/>
              </a:prstGeom>
              <a:blipFill>
                <a:blip r:embed="rId3"/>
                <a:stretch>
                  <a:fillRect l="-3540" r="-3540" b="-30000"/>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F237A81A-79B9-F5DC-01F7-809EA3609B90}"/>
                  </a:ext>
                </a:extLst>
              </p:cNvPr>
              <p:cNvSpPr txBox="1"/>
              <p:nvPr/>
            </p:nvSpPr>
            <p:spPr>
              <a:xfrm>
                <a:off x="901004" y="4642943"/>
                <a:ext cx="141859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400" b="1" i="1" smtClean="0">
                          <a:solidFill>
                            <a:schemeClr val="tx1">
                              <a:lumMod val="50000"/>
                              <a:lumOff val="50000"/>
                            </a:schemeClr>
                          </a:solidFill>
                          <a:latin typeface="Cambria Math" panose="02040503050406030204" pitchFamily="18" charset="0"/>
                        </a:rPr>
                        <m:t>𝒄𝒐𝒔</m:t>
                      </m:r>
                      <m:r>
                        <a:rPr lang="en-US" altLang="zh-CN" sz="2400" b="1" i="1" smtClean="0">
                          <a:solidFill>
                            <a:schemeClr val="tx1">
                              <a:lumMod val="50000"/>
                              <a:lumOff val="50000"/>
                            </a:schemeClr>
                          </a:solidFill>
                          <a:latin typeface="Cambria Math" panose="02040503050406030204" pitchFamily="18" charset="0"/>
                        </a:rPr>
                        <m:t>𝟐</m:t>
                      </m:r>
                      <m:r>
                        <a:rPr lang="en-US" altLang="zh-CN" sz="2400" b="1" i="1" smtClean="0">
                          <a:solidFill>
                            <a:schemeClr val="tx1">
                              <a:lumMod val="50000"/>
                              <a:lumOff val="50000"/>
                            </a:schemeClr>
                          </a:solidFill>
                          <a:latin typeface="Cambria Math" panose="02040503050406030204" pitchFamily="18" charset="0"/>
                        </a:rPr>
                        <m:t>𝝅</m:t>
                      </m:r>
                      <m:sSub>
                        <m:sSubPr>
                          <m:ctrlPr>
                            <a:rPr lang="en-US" altLang="zh-CN" sz="2400" b="1" i="1" smtClean="0">
                              <a:solidFill>
                                <a:schemeClr val="tx1">
                                  <a:lumMod val="50000"/>
                                  <a:lumOff val="50000"/>
                                </a:schemeClr>
                              </a:solidFill>
                              <a:latin typeface="Cambria Math" panose="02040503050406030204" pitchFamily="18" charset="0"/>
                            </a:rPr>
                          </m:ctrlPr>
                        </m:sSubPr>
                        <m:e>
                          <m:r>
                            <a:rPr lang="en-US" altLang="zh-CN" sz="2400" b="1" i="1" smtClean="0">
                              <a:solidFill>
                                <a:schemeClr val="tx1">
                                  <a:lumMod val="50000"/>
                                  <a:lumOff val="50000"/>
                                </a:schemeClr>
                              </a:solidFill>
                              <a:latin typeface="Cambria Math" panose="02040503050406030204" pitchFamily="18" charset="0"/>
                            </a:rPr>
                            <m:t>𝒇</m:t>
                          </m:r>
                        </m:e>
                        <m:sub>
                          <m:r>
                            <a:rPr lang="en-US" altLang="zh-CN" sz="2400" b="1" i="1" smtClean="0">
                              <a:solidFill>
                                <a:schemeClr val="tx1">
                                  <a:lumMod val="50000"/>
                                  <a:lumOff val="50000"/>
                                </a:schemeClr>
                              </a:solidFill>
                              <a:latin typeface="Cambria Math" panose="02040503050406030204" pitchFamily="18" charset="0"/>
                            </a:rPr>
                            <m:t>𝟐</m:t>
                          </m:r>
                        </m:sub>
                      </m:sSub>
                      <m:r>
                        <a:rPr lang="en-US" altLang="zh-CN" sz="2400" b="1" i="1" smtClean="0">
                          <a:solidFill>
                            <a:schemeClr val="tx1">
                              <a:lumMod val="50000"/>
                              <a:lumOff val="50000"/>
                            </a:schemeClr>
                          </a:solidFill>
                          <a:latin typeface="Cambria Math" panose="02040503050406030204" pitchFamily="18" charset="0"/>
                        </a:rPr>
                        <m:t>𝒕</m:t>
                      </m:r>
                    </m:oMath>
                  </m:oMathPara>
                </a14:m>
                <a:endParaRPr lang="en-CN" sz="2400" b="1" dirty="0">
                  <a:solidFill>
                    <a:schemeClr val="tx1">
                      <a:lumMod val="50000"/>
                      <a:lumOff val="50000"/>
                    </a:schemeClr>
                  </a:solidFill>
                </a:endParaRPr>
              </a:p>
            </p:txBody>
          </p:sp>
        </mc:Choice>
        <mc:Fallback xmlns="">
          <p:sp>
            <p:nvSpPr>
              <p:cNvPr id="32" name="TextBox 31">
                <a:extLst>
                  <a:ext uri="{FF2B5EF4-FFF2-40B4-BE49-F238E27FC236}">
                    <a16:creationId xmlns:a16="http://schemas.microsoft.com/office/drawing/2014/main" id="{F237A81A-79B9-F5DC-01F7-809EA3609B90}"/>
                  </a:ext>
                </a:extLst>
              </p:cNvPr>
              <p:cNvSpPr txBox="1">
                <a:spLocks noRot="1" noChangeAspect="1" noMove="1" noResize="1" noEditPoints="1" noAdjustHandles="1" noChangeArrowheads="1" noChangeShapeType="1" noTextEdit="1"/>
              </p:cNvSpPr>
              <p:nvPr/>
            </p:nvSpPr>
            <p:spPr>
              <a:xfrm>
                <a:off x="901004" y="4642943"/>
                <a:ext cx="1418593" cy="369332"/>
              </a:xfrm>
              <a:prstGeom prst="rect">
                <a:avLst/>
              </a:prstGeom>
              <a:blipFill>
                <a:blip r:embed="rId4"/>
                <a:stretch>
                  <a:fillRect l="-4464" t="-3333" r="-3571" b="-30000"/>
                </a:stretch>
              </a:blipFill>
            </p:spPr>
            <p:txBody>
              <a:bodyPr/>
              <a:lstStyle/>
              <a:p>
                <a:r>
                  <a:rPr lang="en-CN">
                    <a:noFill/>
                  </a:rPr>
                  <a:t> </a:t>
                </a:r>
              </a:p>
            </p:txBody>
          </p:sp>
        </mc:Fallback>
      </mc:AlternateContent>
      <p:sp>
        <p:nvSpPr>
          <p:cNvPr id="34" name="TextBox 33">
            <a:extLst>
              <a:ext uri="{FF2B5EF4-FFF2-40B4-BE49-F238E27FC236}">
                <a16:creationId xmlns:a16="http://schemas.microsoft.com/office/drawing/2014/main" id="{D631EB1E-6F6E-D518-4B12-FB3F703198E7}"/>
              </a:ext>
            </a:extLst>
          </p:cNvPr>
          <p:cNvSpPr txBox="1"/>
          <p:nvPr/>
        </p:nvSpPr>
        <p:spPr>
          <a:xfrm>
            <a:off x="6029970" y="2782669"/>
            <a:ext cx="6061805" cy="646331"/>
          </a:xfrm>
          <a:prstGeom prst="rect">
            <a:avLst/>
          </a:prstGeom>
          <a:noFill/>
        </p:spPr>
        <p:txBody>
          <a:bodyPr wrap="square">
            <a:spAutoFit/>
          </a:bodyPr>
          <a:lstStyle/>
          <a:p>
            <a:pPr marL="742950" lvl="1" indent="-285750">
              <a:buFont typeface="Arial" panose="020B0604020202020204" pitchFamily="34" charset="0"/>
              <a:buChar char="•"/>
            </a:pPr>
            <a:r>
              <a:rPr lang="en-US" dirty="0">
                <a:latin typeface="Georgia" panose="02040502050405020303" pitchFamily="18" charset="0"/>
              </a:rPr>
              <a:t>The acoustic signal distributes the air medium unevenly, and makes it heterogeneous </a:t>
            </a:r>
          </a:p>
        </p:txBody>
      </p:sp>
      <p:sp>
        <p:nvSpPr>
          <p:cNvPr id="36" name="Trapezoid 35">
            <a:extLst>
              <a:ext uri="{FF2B5EF4-FFF2-40B4-BE49-F238E27FC236}">
                <a16:creationId xmlns:a16="http://schemas.microsoft.com/office/drawing/2014/main" id="{4A78D239-F50E-10AC-0F7B-050A5FCD9390}"/>
              </a:ext>
            </a:extLst>
          </p:cNvPr>
          <p:cNvSpPr/>
          <p:nvPr/>
        </p:nvSpPr>
        <p:spPr>
          <a:xfrm rot="14090534">
            <a:off x="3989146" y="832374"/>
            <a:ext cx="369334" cy="4717874"/>
          </a:xfrm>
          <a:prstGeom prst="trapezoid">
            <a:avLst>
              <a:gd name="adj" fmla="val 38044"/>
            </a:avLst>
          </a:prstGeom>
          <a:solidFill>
            <a:schemeClr val="tx1">
              <a:lumMod val="50000"/>
              <a:lumOff val="50000"/>
              <a:alpha val="64000"/>
            </a:schemeClr>
          </a:solidFill>
          <a:ln w="508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grpSp>
        <p:nvGrpSpPr>
          <p:cNvPr id="3" name="Group 2">
            <a:extLst>
              <a:ext uri="{FF2B5EF4-FFF2-40B4-BE49-F238E27FC236}">
                <a16:creationId xmlns:a16="http://schemas.microsoft.com/office/drawing/2014/main" id="{761DCF48-4270-10C3-B612-D39B3DF38214}"/>
              </a:ext>
            </a:extLst>
          </p:cNvPr>
          <p:cNvGrpSpPr/>
          <p:nvPr/>
        </p:nvGrpSpPr>
        <p:grpSpPr>
          <a:xfrm>
            <a:off x="4054314" y="2749561"/>
            <a:ext cx="7919255" cy="3712110"/>
            <a:chOff x="4054314" y="2749561"/>
            <a:chExt cx="7919255" cy="3712110"/>
          </a:xfrm>
        </p:grpSpPr>
        <p:sp>
          <p:nvSpPr>
            <p:cNvPr id="37" name="椭圆 6">
              <a:extLst>
                <a:ext uri="{FF2B5EF4-FFF2-40B4-BE49-F238E27FC236}">
                  <a16:creationId xmlns:a16="http://schemas.microsoft.com/office/drawing/2014/main" id="{7E070872-1F07-09D2-22BD-C8F4875EA26D}"/>
                </a:ext>
              </a:extLst>
            </p:cNvPr>
            <p:cNvSpPr/>
            <p:nvPr/>
          </p:nvSpPr>
          <p:spPr>
            <a:xfrm>
              <a:off x="4054314" y="2749561"/>
              <a:ext cx="645585" cy="645585"/>
            </a:xfrm>
            <a:prstGeom prst="ellipse">
              <a:avLst/>
            </a:prstGeom>
            <a:noFill/>
            <a:ln w="539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cxnSp>
          <p:nvCxnSpPr>
            <p:cNvPr id="40" name="Straight Arrow Connector 39">
              <a:extLst>
                <a:ext uri="{FF2B5EF4-FFF2-40B4-BE49-F238E27FC236}">
                  <a16:creationId xmlns:a16="http://schemas.microsoft.com/office/drawing/2014/main" id="{5393288B-C298-ECE5-D557-C41AE0F1CF05}"/>
                </a:ext>
              </a:extLst>
            </p:cNvPr>
            <p:cNvCxnSpPr>
              <a:cxnSpLocks/>
            </p:cNvCxnSpPr>
            <p:nvPr/>
          </p:nvCxnSpPr>
          <p:spPr>
            <a:xfrm>
              <a:off x="4764514" y="3671780"/>
              <a:ext cx="401808" cy="401313"/>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528FAD3C-6A82-4F01-931B-F92C8A1B2B19}"/>
                    </a:ext>
                  </a:extLst>
                </p:cNvPr>
                <p:cNvSpPr/>
                <p:nvPr/>
              </p:nvSpPr>
              <p:spPr>
                <a:xfrm>
                  <a:off x="5166322" y="3872436"/>
                  <a:ext cx="6807247" cy="2589235"/>
                </a:xfrm>
                <a:prstGeom prst="rect">
                  <a:avLst/>
                </a:prstGeom>
              </p:spPr>
              <p:txBody>
                <a:bodyPr wrap="square">
                  <a:spAutoFit/>
                </a:bodyPr>
                <a:lstStyle/>
                <a:p>
                  <a:pPr marL="285750" indent="-285750">
                    <a:lnSpc>
                      <a:spcPct val="150000"/>
                    </a:lnSpc>
                    <a:spcAft>
                      <a:spcPts val="1200"/>
                    </a:spcAft>
                    <a:buFont typeface="Arial" panose="020B0604020202020204" pitchFamily="34" charset="0"/>
                    <a:buChar char="•"/>
                  </a:pPr>
                  <a:r>
                    <a:rPr lang="en-US" altLang="zh-CN" dirty="0">
                      <a:latin typeface="Georgia" panose="02040502050405020303" pitchFamily="18" charset="0"/>
                      <a:ea typeface="微软雅黑" panose="020B0503020204020204" pitchFamily="34" charset="-122"/>
                    </a:rPr>
                    <a:t>First-order: </a:t>
                  </a:r>
                  <a14:m>
                    <m:oMath xmlns:m="http://schemas.openxmlformats.org/officeDocument/2006/math">
                      <m:sSub>
                        <m:sSubPr>
                          <m:ctrlPr>
                            <a:rPr lang="en-US" altLang="zh-CN" i="1" smtClean="0">
                              <a:latin typeface="Cambria Math" panose="02040503050406030204" pitchFamily="18" charset="0"/>
                              <a:ea typeface="微软雅黑" panose="020B0503020204020204" pitchFamily="34" charset="-122"/>
                            </a:rPr>
                          </m:ctrlPr>
                        </m:sSubPr>
                        <m:e>
                          <m:r>
                            <a:rPr lang="en-US" altLang="zh-CN" b="0" i="1">
                              <a:latin typeface="Cambria Math" panose="02040503050406030204" pitchFamily="18" charset="0"/>
                              <a:ea typeface="微软雅黑" panose="020B0503020204020204" pitchFamily="34" charset="-122"/>
                            </a:rPr>
                            <m:t>𝐴</m:t>
                          </m:r>
                        </m:e>
                        <m:sub>
                          <m:r>
                            <a:rPr lang="en-US" altLang="zh-CN" b="0" i="1">
                              <a:latin typeface="Cambria Math" panose="02040503050406030204" pitchFamily="18" charset="0"/>
                              <a:ea typeface="微软雅黑" panose="020B0503020204020204" pitchFamily="34" charset="-122"/>
                            </a:rPr>
                            <m:t>1</m:t>
                          </m:r>
                        </m:sub>
                      </m:sSub>
                      <m:d>
                        <m:dPr>
                          <m:ctrlPr>
                            <a:rPr lang="en-US" altLang="zh-CN" i="1" smtClean="0">
                              <a:latin typeface="Cambria Math" panose="02040503050406030204" pitchFamily="18" charset="0"/>
                              <a:ea typeface="微软雅黑" panose="020B0503020204020204" pitchFamily="34" charset="-122"/>
                            </a:rPr>
                          </m:ctrlPr>
                        </m:dPr>
                        <m:e>
                          <m:r>
                            <a:rPr lang="en-US" altLang="zh-CN" b="0" i="1">
                              <a:latin typeface="Cambria Math" panose="02040503050406030204" pitchFamily="18" charset="0"/>
                              <a:ea typeface="微软雅黑" panose="020B0503020204020204" pitchFamily="34" charset="-122"/>
                            </a:rPr>
                            <m:t> </m:t>
                          </m:r>
                          <m:sSub>
                            <m:sSubPr>
                              <m:ctrlPr>
                                <a:rPr lang="en-US" altLang="zh-CN" i="1" smtClean="0">
                                  <a:latin typeface="Cambria Math" panose="02040503050406030204" pitchFamily="18" charset="0"/>
                                  <a:ea typeface="微软雅黑" panose="020B0503020204020204" pitchFamily="34" charset="-122"/>
                                </a:rPr>
                              </m:ctrlPr>
                            </m:sSubPr>
                            <m:e>
                              <m:r>
                                <a:rPr lang="en-US" altLang="zh-CN" b="0" i="1">
                                  <a:latin typeface="Cambria Math" panose="02040503050406030204" pitchFamily="18" charset="0"/>
                                  <a:ea typeface="微软雅黑" panose="020B0503020204020204" pitchFamily="34" charset="-122"/>
                                </a:rPr>
                                <m:t>𝑠</m:t>
                              </m:r>
                            </m:e>
                            <m:sub>
                              <m:r>
                                <a:rPr lang="en-US" altLang="zh-CN" b="0" i="1" smtClean="0">
                                  <a:latin typeface="Cambria Math" panose="02040503050406030204" pitchFamily="18" charset="0"/>
                                  <a:ea typeface="微软雅黑" panose="020B0503020204020204" pitchFamily="34" charset="-122"/>
                                </a:rPr>
                                <m:t>1</m:t>
                              </m:r>
                            </m:sub>
                          </m:sSub>
                          <m:r>
                            <a:rPr lang="en-US" altLang="zh-CN" b="0" i="1">
                              <a:latin typeface="Cambria Math" panose="02040503050406030204" pitchFamily="18" charset="0"/>
                              <a:ea typeface="微软雅黑" panose="020B0503020204020204" pitchFamily="34" charset="-122"/>
                            </a:rPr>
                            <m:t>+</m:t>
                          </m:r>
                          <m:sSub>
                            <m:sSubPr>
                              <m:ctrlPr>
                                <a:rPr lang="en-US" altLang="zh-CN" i="1" smtClean="0">
                                  <a:latin typeface="Cambria Math" panose="02040503050406030204" pitchFamily="18" charset="0"/>
                                  <a:ea typeface="微软雅黑" panose="020B0503020204020204" pitchFamily="34" charset="-122"/>
                                </a:rPr>
                              </m:ctrlPr>
                            </m:sSubPr>
                            <m:e>
                              <m:r>
                                <a:rPr lang="en-US" altLang="zh-CN" b="0" i="1" smtClean="0">
                                  <a:latin typeface="Cambria Math" panose="02040503050406030204" pitchFamily="18" charset="0"/>
                                  <a:ea typeface="微软雅黑" panose="020B0503020204020204" pitchFamily="34" charset="-122"/>
                                </a:rPr>
                                <m:t>𝑠</m:t>
                              </m:r>
                            </m:e>
                            <m:sub>
                              <m:r>
                                <a:rPr lang="en-US" altLang="zh-CN" b="0" i="1" smtClean="0">
                                  <a:latin typeface="Cambria Math" panose="02040503050406030204" pitchFamily="18" charset="0"/>
                                  <a:ea typeface="微软雅黑" panose="020B0503020204020204" pitchFamily="34" charset="-122"/>
                                </a:rPr>
                                <m:t>2</m:t>
                              </m:r>
                            </m:sub>
                          </m:sSub>
                        </m:e>
                      </m:d>
                      <m:r>
                        <a:rPr lang="en-US" altLang="zh-CN" b="0" i="1" smtClean="0">
                          <a:latin typeface="Cambria Math" panose="02040503050406030204" pitchFamily="18" charset="0"/>
                          <a:ea typeface="微软雅黑" panose="020B0503020204020204" pitchFamily="34" charset="-122"/>
                        </a:rPr>
                        <m:t>=</m:t>
                      </m:r>
                      <m:r>
                        <a:rPr lang="en-US" altLang="zh-CN" b="0" i="1" smtClean="0">
                          <a:solidFill>
                            <a:schemeClr val="tx1"/>
                          </a:solidFill>
                          <a:latin typeface="Cambria Math" panose="02040503050406030204" pitchFamily="18" charset="0"/>
                        </a:rPr>
                        <m:t>𝑐𝑜𝑠</m:t>
                      </m:r>
                      <m:r>
                        <a:rPr lang="en-US" altLang="zh-CN" b="0" i="1" smtClean="0">
                          <a:solidFill>
                            <a:schemeClr val="tx1"/>
                          </a:solidFill>
                          <a:latin typeface="Cambria Math" panose="02040503050406030204" pitchFamily="18" charset="0"/>
                        </a:rPr>
                        <m:t>2</m:t>
                      </m:r>
                      <m:r>
                        <a:rPr lang="en-US" altLang="zh-CN" b="0" i="1" smtClean="0">
                          <a:solidFill>
                            <a:schemeClr val="tx1"/>
                          </a:solidFill>
                          <a:latin typeface="Cambria Math" panose="02040503050406030204" pitchFamily="18" charset="0"/>
                        </a:rPr>
                        <m:t>𝜋</m:t>
                      </m:r>
                      <m:sSub>
                        <m:sSubPr>
                          <m:ctrlPr>
                            <a:rPr lang="en-US" altLang="zh-CN" i="1" smtClean="0">
                              <a:solidFill>
                                <a:srgbClr val="FF0000"/>
                              </a:solidFill>
                              <a:latin typeface="Cambria Math" panose="02040503050406030204" pitchFamily="18" charset="0"/>
                            </a:rPr>
                          </m:ctrlPr>
                        </m:sSubPr>
                        <m:e>
                          <m:r>
                            <a:rPr lang="en-US" altLang="zh-CN" b="0" i="1">
                              <a:solidFill>
                                <a:srgbClr val="FF0000"/>
                              </a:solidFill>
                              <a:latin typeface="Cambria Math" panose="02040503050406030204" pitchFamily="18" charset="0"/>
                            </a:rPr>
                            <m:t>𝑓</m:t>
                          </m:r>
                        </m:e>
                        <m:sub>
                          <m:r>
                            <a:rPr lang="en-US" altLang="zh-CN" b="0" i="1">
                              <a:solidFill>
                                <a:srgbClr val="FF0000"/>
                              </a:solidFill>
                              <a:latin typeface="Cambria Math" panose="02040503050406030204" pitchFamily="18" charset="0"/>
                            </a:rPr>
                            <m:t>1</m:t>
                          </m:r>
                        </m:sub>
                      </m:sSub>
                      <m:r>
                        <a:rPr lang="en-US" altLang="zh-CN" b="0" i="1">
                          <a:solidFill>
                            <a:schemeClr val="tx1"/>
                          </a:solidFill>
                          <a:latin typeface="Cambria Math" panose="02040503050406030204" pitchFamily="18" charset="0"/>
                        </a:rPr>
                        <m:t>𝑡</m:t>
                      </m:r>
                      <m:r>
                        <a:rPr lang="en-US" altLang="zh-CN" b="0" i="1" smtClean="0">
                          <a:solidFill>
                            <a:schemeClr val="tx1"/>
                          </a:solidFill>
                          <a:latin typeface="Cambria Math" panose="02040503050406030204" pitchFamily="18" charset="0"/>
                        </a:rPr>
                        <m:t>+</m:t>
                      </m:r>
                      <m:r>
                        <a:rPr lang="en-US" altLang="zh-CN" b="0" i="1">
                          <a:solidFill>
                            <a:schemeClr val="tx1"/>
                          </a:solidFill>
                          <a:latin typeface="Cambria Math" panose="02040503050406030204" pitchFamily="18" charset="0"/>
                        </a:rPr>
                        <m:t>𝑐𝑜𝑠</m:t>
                      </m:r>
                      <m:r>
                        <a:rPr lang="en-US" altLang="zh-CN" b="0" i="1">
                          <a:solidFill>
                            <a:schemeClr val="tx1"/>
                          </a:solidFill>
                          <a:latin typeface="Cambria Math" panose="02040503050406030204" pitchFamily="18" charset="0"/>
                        </a:rPr>
                        <m:t>2</m:t>
                      </m:r>
                      <m:r>
                        <a:rPr lang="en-US" altLang="zh-CN" b="0" i="1">
                          <a:solidFill>
                            <a:schemeClr val="tx1"/>
                          </a:solidFill>
                          <a:latin typeface="Cambria Math" panose="02040503050406030204" pitchFamily="18" charset="0"/>
                        </a:rPr>
                        <m:t>𝜋</m:t>
                      </m:r>
                      <m:sSub>
                        <m:sSubPr>
                          <m:ctrlPr>
                            <a:rPr lang="en-US" altLang="zh-CN" i="1" smtClean="0">
                              <a:solidFill>
                                <a:srgbClr val="FF0000"/>
                              </a:solidFill>
                              <a:latin typeface="Cambria Math" panose="02040503050406030204" pitchFamily="18" charset="0"/>
                            </a:rPr>
                          </m:ctrlPr>
                        </m:sSubPr>
                        <m:e>
                          <m:r>
                            <a:rPr lang="en-US" altLang="zh-CN" b="0" i="1">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2</m:t>
                          </m:r>
                        </m:sub>
                      </m:sSub>
                      <m:r>
                        <a:rPr lang="en-US" altLang="zh-CN" b="0" i="1">
                          <a:solidFill>
                            <a:schemeClr val="tx1"/>
                          </a:solidFill>
                          <a:latin typeface="Cambria Math" panose="02040503050406030204" pitchFamily="18" charset="0"/>
                        </a:rPr>
                        <m:t>𝑡</m:t>
                      </m:r>
                    </m:oMath>
                  </a14:m>
                  <a:endParaRPr lang="en-US" altLang="zh-CN" b="1" dirty="0">
                    <a:solidFill>
                      <a:schemeClr val="tx1"/>
                    </a:solidFill>
                    <a:ea typeface="微软雅黑" panose="020B0503020204020204" pitchFamily="34" charset="-122"/>
                  </a:endParaRPr>
                </a:p>
                <a:p>
                  <a:pPr marL="285750" indent="-285750">
                    <a:lnSpc>
                      <a:spcPct val="150000"/>
                    </a:lnSpc>
                    <a:spcAft>
                      <a:spcPts val="1200"/>
                    </a:spcAft>
                    <a:buFont typeface="Arial" panose="020B0604020202020204" pitchFamily="34" charset="0"/>
                    <a:buChar char="•"/>
                  </a:pPr>
                  <a:r>
                    <a:rPr lang="en-US" altLang="zh-CN" dirty="0">
                      <a:solidFill>
                        <a:schemeClr val="tx1"/>
                      </a:solidFill>
                      <a:latin typeface="Georgia" panose="02040502050405020303" pitchFamily="18" charset="0"/>
                      <a:ea typeface="微软雅黑" panose="020B0503020204020204" pitchFamily="34" charset="-122"/>
                    </a:rPr>
                    <a:t>Second-order: </a:t>
                  </a:r>
                  <a14:m>
                    <m:oMath xmlns:m="http://schemas.openxmlformats.org/officeDocument/2006/math">
                      <m:sSub>
                        <m:sSubPr>
                          <m:ctrlPr>
                            <a:rPr lang="en-US" altLang="zh-CN" i="1" smtClean="0">
                              <a:solidFill>
                                <a:schemeClr val="tx1"/>
                              </a:solidFill>
                              <a:latin typeface="Cambria Math" panose="02040503050406030204" pitchFamily="18" charset="0"/>
                              <a:ea typeface="微软雅黑" panose="020B0503020204020204" pitchFamily="34" charset="-122"/>
                            </a:rPr>
                          </m:ctrlPr>
                        </m:sSubPr>
                        <m:e>
                          <m:r>
                            <a:rPr lang="en-US" altLang="zh-CN" b="0" i="1">
                              <a:solidFill>
                                <a:schemeClr val="tx1"/>
                              </a:solidFill>
                              <a:latin typeface="Cambria Math" panose="02040503050406030204" pitchFamily="18" charset="0"/>
                              <a:ea typeface="微软雅黑" panose="020B0503020204020204" pitchFamily="34" charset="-122"/>
                            </a:rPr>
                            <m:t>𝐴</m:t>
                          </m:r>
                        </m:e>
                        <m:sub>
                          <m:r>
                            <a:rPr lang="en-US" altLang="zh-CN" b="0" i="1" smtClean="0">
                              <a:solidFill>
                                <a:schemeClr val="tx1"/>
                              </a:solidFill>
                              <a:latin typeface="Cambria Math" panose="02040503050406030204" pitchFamily="18" charset="0"/>
                              <a:ea typeface="微软雅黑" panose="020B0503020204020204" pitchFamily="34" charset="-122"/>
                            </a:rPr>
                            <m:t>2</m:t>
                          </m:r>
                        </m:sub>
                      </m:sSub>
                      <m:sSup>
                        <m:sSupPr>
                          <m:ctrlPr>
                            <a:rPr lang="en-US" altLang="zh-CN" i="1" smtClean="0">
                              <a:solidFill>
                                <a:schemeClr val="tx1"/>
                              </a:solidFill>
                              <a:latin typeface="Cambria Math" panose="02040503050406030204" pitchFamily="18" charset="0"/>
                              <a:ea typeface="微软雅黑" panose="020B0503020204020204" pitchFamily="34" charset="-122"/>
                            </a:rPr>
                          </m:ctrlPr>
                        </m:sSupPr>
                        <m:e>
                          <m:d>
                            <m:dPr>
                              <m:ctrlPr>
                                <a:rPr lang="en-US" altLang="zh-CN" i="1" smtClean="0">
                                  <a:solidFill>
                                    <a:schemeClr val="tx1"/>
                                  </a:solidFill>
                                  <a:latin typeface="Cambria Math" panose="02040503050406030204" pitchFamily="18" charset="0"/>
                                  <a:ea typeface="微软雅黑" panose="020B0503020204020204" pitchFamily="34" charset="-122"/>
                                </a:rPr>
                              </m:ctrlPr>
                            </m:dPr>
                            <m:e>
                              <m:r>
                                <a:rPr lang="en-US" altLang="zh-CN" b="0" i="1">
                                  <a:solidFill>
                                    <a:schemeClr val="tx1"/>
                                  </a:solidFill>
                                  <a:latin typeface="Cambria Math" panose="02040503050406030204" pitchFamily="18" charset="0"/>
                                  <a:ea typeface="微软雅黑" panose="020B0503020204020204" pitchFamily="34" charset="-122"/>
                                </a:rPr>
                                <m:t> </m:t>
                              </m:r>
                              <m:sSub>
                                <m:sSubPr>
                                  <m:ctrlPr>
                                    <a:rPr lang="en-US" altLang="zh-CN" i="1" smtClean="0">
                                      <a:solidFill>
                                        <a:schemeClr val="tx1"/>
                                      </a:solidFill>
                                      <a:latin typeface="Cambria Math" panose="02040503050406030204" pitchFamily="18" charset="0"/>
                                      <a:ea typeface="微软雅黑" panose="020B0503020204020204" pitchFamily="34" charset="-122"/>
                                    </a:rPr>
                                  </m:ctrlPr>
                                </m:sSubPr>
                                <m:e>
                                  <m:r>
                                    <a:rPr lang="en-US" altLang="zh-CN" b="0" i="1">
                                      <a:solidFill>
                                        <a:schemeClr val="tx1"/>
                                      </a:solidFill>
                                      <a:latin typeface="Cambria Math" panose="02040503050406030204" pitchFamily="18" charset="0"/>
                                      <a:ea typeface="微软雅黑" panose="020B0503020204020204" pitchFamily="34" charset="-122"/>
                                    </a:rPr>
                                    <m:t>𝑠</m:t>
                                  </m:r>
                                </m:e>
                                <m:sub>
                                  <m:r>
                                    <a:rPr lang="en-US" altLang="zh-CN" b="0" i="1" smtClean="0">
                                      <a:solidFill>
                                        <a:schemeClr val="tx1"/>
                                      </a:solidFill>
                                      <a:latin typeface="Cambria Math" panose="02040503050406030204" pitchFamily="18" charset="0"/>
                                      <a:ea typeface="微软雅黑" panose="020B0503020204020204" pitchFamily="34" charset="-122"/>
                                    </a:rPr>
                                    <m:t>1</m:t>
                                  </m:r>
                                </m:sub>
                              </m:sSub>
                              <m:r>
                                <a:rPr lang="en-US" altLang="zh-CN" b="0" i="1">
                                  <a:solidFill>
                                    <a:schemeClr val="tx1"/>
                                  </a:solidFill>
                                  <a:latin typeface="Cambria Math" panose="02040503050406030204" pitchFamily="18" charset="0"/>
                                  <a:ea typeface="微软雅黑" panose="020B0503020204020204" pitchFamily="34" charset="-122"/>
                                </a:rPr>
                                <m:t>+</m:t>
                              </m:r>
                              <m:sSub>
                                <m:sSubPr>
                                  <m:ctrlPr>
                                    <a:rPr lang="en-US" altLang="zh-CN" i="1" smtClean="0">
                                      <a:solidFill>
                                        <a:schemeClr val="tx1"/>
                                      </a:solidFill>
                                      <a:latin typeface="Cambria Math" panose="02040503050406030204" pitchFamily="18" charset="0"/>
                                      <a:ea typeface="微软雅黑" panose="020B0503020204020204" pitchFamily="34" charset="-122"/>
                                    </a:rPr>
                                  </m:ctrlPr>
                                </m:sSubPr>
                                <m:e>
                                  <m:r>
                                    <a:rPr lang="en-US" altLang="zh-CN" b="0" i="1" smtClean="0">
                                      <a:solidFill>
                                        <a:schemeClr val="tx1"/>
                                      </a:solidFill>
                                      <a:latin typeface="Cambria Math" panose="02040503050406030204" pitchFamily="18" charset="0"/>
                                      <a:ea typeface="微软雅黑" panose="020B0503020204020204" pitchFamily="34" charset="-122"/>
                                    </a:rPr>
                                    <m:t>𝑠</m:t>
                                  </m:r>
                                </m:e>
                                <m:sub>
                                  <m:r>
                                    <a:rPr lang="en-US" altLang="zh-CN" b="0" i="1" smtClean="0">
                                      <a:solidFill>
                                        <a:schemeClr val="tx1"/>
                                      </a:solidFill>
                                      <a:latin typeface="Cambria Math" panose="02040503050406030204" pitchFamily="18" charset="0"/>
                                      <a:ea typeface="微软雅黑" panose="020B0503020204020204" pitchFamily="34" charset="-122"/>
                                    </a:rPr>
                                    <m:t>2</m:t>
                                  </m:r>
                                </m:sub>
                              </m:sSub>
                            </m:e>
                          </m:d>
                        </m:e>
                        <m:sup>
                          <m:r>
                            <a:rPr lang="en-US" altLang="zh-CN" b="0" i="1" smtClean="0">
                              <a:solidFill>
                                <a:schemeClr val="tx1"/>
                              </a:solidFill>
                              <a:latin typeface="Cambria Math" panose="02040503050406030204" pitchFamily="18" charset="0"/>
                              <a:ea typeface="微软雅黑" panose="020B0503020204020204" pitchFamily="34" charset="-122"/>
                            </a:rPr>
                            <m:t>2</m:t>
                          </m:r>
                        </m:sup>
                      </m:sSup>
                      <m:r>
                        <a:rPr lang="en-US" altLang="zh-CN" b="0" i="1" smtClean="0">
                          <a:solidFill>
                            <a:schemeClr val="tx1"/>
                          </a:solidFill>
                          <a:latin typeface="Cambria Math" panose="02040503050406030204" pitchFamily="18" charset="0"/>
                          <a:ea typeface="微软雅黑" panose="020B0503020204020204" pitchFamily="34" charset="-122"/>
                        </a:rPr>
                        <m:t>=</m:t>
                      </m:r>
                      <m:sSub>
                        <m:sSubPr>
                          <m:ctrlPr>
                            <a:rPr lang="en-US" altLang="zh-CN" i="1" smtClean="0">
                              <a:solidFill>
                                <a:schemeClr val="tx1"/>
                              </a:solidFill>
                              <a:latin typeface="Cambria Math" panose="02040503050406030204" pitchFamily="18" charset="0"/>
                              <a:ea typeface="微软雅黑" panose="020B0503020204020204" pitchFamily="34" charset="-122"/>
                            </a:rPr>
                          </m:ctrlPr>
                        </m:sSubPr>
                        <m:e>
                          <m:r>
                            <a:rPr lang="en-US" altLang="zh-CN" b="0" i="1" smtClean="0">
                              <a:solidFill>
                                <a:schemeClr val="tx1"/>
                              </a:solidFill>
                              <a:latin typeface="Cambria Math" panose="02040503050406030204" pitchFamily="18" charset="0"/>
                              <a:ea typeface="微软雅黑" panose="020B0503020204020204" pitchFamily="34" charset="-122"/>
                            </a:rPr>
                            <m:t>𝐴</m:t>
                          </m:r>
                        </m:e>
                        <m:sub>
                          <m:r>
                            <a:rPr lang="en-US" altLang="zh-CN" b="0" i="1" smtClean="0">
                              <a:solidFill>
                                <a:schemeClr val="tx1"/>
                              </a:solidFill>
                              <a:latin typeface="Cambria Math" panose="02040503050406030204" pitchFamily="18" charset="0"/>
                              <a:ea typeface="微软雅黑" panose="020B0503020204020204" pitchFamily="34" charset="-122"/>
                            </a:rPr>
                            <m:t>2</m:t>
                          </m:r>
                        </m:sub>
                      </m:sSub>
                      <m:r>
                        <a:rPr lang="en-US" altLang="zh-CN" b="0" i="1" smtClean="0">
                          <a:solidFill>
                            <a:schemeClr val="tx1"/>
                          </a:solidFill>
                          <a:latin typeface="Cambria Math" panose="02040503050406030204" pitchFamily="18" charset="0"/>
                          <a:ea typeface="微软雅黑" panose="020B0503020204020204" pitchFamily="34" charset="-122"/>
                        </a:rPr>
                        <m:t>+0.5</m:t>
                      </m:r>
                      <m:sSub>
                        <m:sSubPr>
                          <m:ctrlPr>
                            <a:rPr lang="en-US" altLang="zh-CN" i="1" smtClean="0">
                              <a:solidFill>
                                <a:schemeClr val="tx1"/>
                              </a:solidFill>
                              <a:latin typeface="Cambria Math" panose="02040503050406030204" pitchFamily="18" charset="0"/>
                              <a:ea typeface="微软雅黑" panose="020B0503020204020204" pitchFamily="34" charset="-122"/>
                            </a:rPr>
                          </m:ctrlPr>
                        </m:sSubPr>
                        <m:e>
                          <m:r>
                            <a:rPr lang="en-US" altLang="zh-CN" b="0" i="1" smtClean="0">
                              <a:solidFill>
                                <a:schemeClr val="tx1"/>
                              </a:solidFill>
                              <a:latin typeface="Cambria Math" panose="02040503050406030204" pitchFamily="18" charset="0"/>
                              <a:ea typeface="微软雅黑" panose="020B0503020204020204" pitchFamily="34" charset="-122"/>
                            </a:rPr>
                            <m:t>𝐴</m:t>
                          </m:r>
                        </m:e>
                        <m:sub>
                          <m:r>
                            <a:rPr lang="en-US" altLang="zh-CN" b="0" i="1" smtClean="0">
                              <a:solidFill>
                                <a:schemeClr val="tx1"/>
                              </a:solidFill>
                              <a:latin typeface="Cambria Math" panose="02040503050406030204" pitchFamily="18" charset="0"/>
                              <a:ea typeface="微软雅黑" panose="020B0503020204020204" pitchFamily="34" charset="-122"/>
                            </a:rPr>
                            <m:t>2</m:t>
                          </m:r>
                        </m:sub>
                      </m:sSub>
                      <m:r>
                        <a:rPr lang="en-US" altLang="zh-CN" b="0" i="1" smtClean="0">
                          <a:solidFill>
                            <a:schemeClr val="tx1"/>
                          </a:solidFill>
                          <a:latin typeface="Cambria Math" panose="02040503050406030204" pitchFamily="18" charset="0"/>
                        </a:rPr>
                        <m:t>𝑐𝑜𝑠</m:t>
                      </m:r>
                      <m:r>
                        <a:rPr lang="en-US" altLang="zh-CN" b="0" i="1" smtClean="0">
                          <a:solidFill>
                            <a:schemeClr val="tx1"/>
                          </a:solidFill>
                          <a:latin typeface="Cambria Math" panose="02040503050406030204" pitchFamily="18" charset="0"/>
                        </a:rPr>
                        <m:t>2</m:t>
                      </m:r>
                      <m:r>
                        <a:rPr lang="en-US" altLang="zh-CN" b="0" i="1" smtClean="0">
                          <a:solidFill>
                            <a:schemeClr val="tx1"/>
                          </a:solidFill>
                          <a:latin typeface="Cambria Math" panose="02040503050406030204" pitchFamily="18" charset="0"/>
                        </a:rPr>
                        <m:t>𝜋</m:t>
                      </m:r>
                      <m:r>
                        <a:rPr lang="en-US" altLang="zh-CN" b="0" i="1" smtClean="0">
                          <a:solidFill>
                            <a:srgbClr val="FF0000"/>
                          </a:solidFill>
                          <a:latin typeface="Cambria Math" panose="02040503050406030204" pitchFamily="18" charset="0"/>
                        </a:rPr>
                        <m:t>2</m:t>
                      </m:r>
                      <m:sSub>
                        <m:sSubPr>
                          <m:ctrlPr>
                            <a:rPr lang="en-US" altLang="zh-CN" i="1" smtClean="0">
                              <a:solidFill>
                                <a:srgbClr val="FF0000"/>
                              </a:solidFill>
                              <a:latin typeface="Cambria Math" panose="02040503050406030204" pitchFamily="18" charset="0"/>
                            </a:rPr>
                          </m:ctrlPr>
                        </m:sSubPr>
                        <m:e>
                          <m:r>
                            <a:rPr lang="en-US" altLang="zh-CN" b="0" i="1">
                              <a:solidFill>
                                <a:srgbClr val="FF0000"/>
                              </a:solidFill>
                              <a:latin typeface="Cambria Math" panose="02040503050406030204" pitchFamily="18" charset="0"/>
                            </a:rPr>
                            <m:t>𝑓</m:t>
                          </m:r>
                        </m:e>
                        <m:sub>
                          <m:r>
                            <a:rPr lang="en-US" altLang="zh-CN" b="0" i="1">
                              <a:solidFill>
                                <a:srgbClr val="FF0000"/>
                              </a:solidFill>
                              <a:latin typeface="Cambria Math" panose="02040503050406030204" pitchFamily="18" charset="0"/>
                            </a:rPr>
                            <m:t>1</m:t>
                          </m:r>
                        </m:sub>
                      </m:sSub>
                      <m:r>
                        <a:rPr lang="en-US" altLang="zh-CN" b="0" i="1">
                          <a:solidFill>
                            <a:schemeClr val="tx1"/>
                          </a:solidFill>
                          <a:latin typeface="Cambria Math" panose="02040503050406030204" pitchFamily="18" charset="0"/>
                        </a:rPr>
                        <m:t>𝑡</m:t>
                      </m:r>
                      <m:r>
                        <a:rPr lang="en-US" altLang="zh-CN" b="0" i="1" smtClean="0">
                          <a:solidFill>
                            <a:schemeClr val="tx1"/>
                          </a:solidFill>
                          <a:latin typeface="Cambria Math" panose="02040503050406030204" pitchFamily="18" charset="0"/>
                        </a:rPr>
                        <m:t>+</m:t>
                      </m:r>
                      <m:r>
                        <a:rPr lang="en-US" altLang="zh-CN" b="0" i="1">
                          <a:latin typeface="Cambria Math" panose="02040503050406030204" pitchFamily="18" charset="0"/>
                          <a:ea typeface="微软雅黑" panose="020B0503020204020204" pitchFamily="34" charset="-122"/>
                        </a:rPr>
                        <m:t>0.5</m:t>
                      </m:r>
                      <m:sSub>
                        <m:sSubPr>
                          <m:ctrlPr>
                            <a:rPr lang="en-US" altLang="zh-CN" i="1">
                              <a:latin typeface="Cambria Math" panose="02040503050406030204" pitchFamily="18" charset="0"/>
                              <a:ea typeface="微软雅黑" panose="020B0503020204020204" pitchFamily="34" charset="-122"/>
                            </a:rPr>
                          </m:ctrlPr>
                        </m:sSubPr>
                        <m:e>
                          <m:r>
                            <a:rPr lang="en-US" altLang="zh-CN" b="0" i="1">
                              <a:latin typeface="Cambria Math" panose="02040503050406030204" pitchFamily="18" charset="0"/>
                              <a:ea typeface="微软雅黑" panose="020B0503020204020204" pitchFamily="34" charset="-122"/>
                            </a:rPr>
                            <m:t>𝐴</m:t>
                          </m:r>
                        </m:e>
                        <m:sub>
                          <m:r>
                            <a:rPr lang="en-US" altLang="zh-CN" b="0" i="1">
                              <a:latin typeface="Cambria Math" panose="02040503050406030204" pitchFamily="18" charset="0"/>
                              <a:ea typeface="微软雅黑" panose="020B0503020204020204" pitchFamily="34" charset="-122"/>
                            </a:rPr>
                            <m:t>2</m:t>
                          </m:r>
                        </m:sub>
                      </m:sSub>
                      <m:r>
                        <a:rPr lang="en-US" altLang="zh-CN" b="0" i="1">
                          <a:latin typeface="Cambria Math" panose="02040503050406030204" pitchFamily="18" charset="0"/>
                        </a:rPr>
                        <m:t>𝑐𝑜𝑠</m:t>
                      </m:r>
                      <m:r>
                        <a:rPr lang="en-US" altLang="zh-CN" b="0" i="1">
                          <a:latin typeface="Cambria Math" panose="02040503050406030204" pitchFamily="18" charset="0"/>
                        </a:rPr>
                        <m:t>2</m:t>
                      </m:r>
                      <m:r>
                        <a:rPr lang="en-US" altLang="zh-CN" b="0" i="1">
                          <a:latin typeface="Cambria Math" panose="02040503050406030204" pitchFamily="18" charset="0"/>
                        </a:rPr>
                        <m:t>𝜋</m:t>
                      </m:r>
                      <m:r>
                        <a:rPr lang="en-US" altLang="zh-CN" b="0" i="1" smtClean="0">
                          <a:solidFill>
                            <a:srgbClr val="FF0000"/>
                          </a:solidFill>
                          <a:latin typeface="Cambria Math" panose="02040503050406030204" pitchFamily="18" charset="0"/>
                        </a:rPr>
                        <m:t>2</m:t>
                      </m:r>
                      <m:sSub>
                        <m:sSubPr>
                          <m:ctrlPr>
                            <a:rPr lang="en-US" altLang="zh-CN" i="1">
                              <a:solidFill>
                                <a:srgbClr val="FF0000"/>
                              </a:solidFill>
                              <a:latin typeface="Cambria Math" panose="02040503050406030204" pitchFamily="18" charset="0"/>
                            </a:rPr>
                          </m:ctrlPr>
                        </m:sSubPr>
                        <m:e>
                          <m:r>
                            <a:rPr lang="en-US" altLang="zh-CN" b="0" i="1">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2</m:t>
                          </m:r>
                        </m:sub>
                      </m:sSub>
                      <m:r>
                        <a:rPr lang="en-US" altLang="zh-CN" b="0" i="1">
                          <a:latin typeface="Cambria Math" panose="02040503050406030204" pitchFamily="18" charset="0"/>
                        </a:rPr>
                        <m:t>𝑡</m:t>
                      </m:r>
                      <m:r>
                        <a:rPr lang="en-US" altLang="zh-CN" b="0" i="1" smtClean="0">
                          <a:latin typeface="Cambria Math" panose="02040503050406030204" pitchFamily="18" charset="0"/>
                        </a:rPr>
                        <m:t>+</m:t>
                      </m:r>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𝐴</m:t>
                          </m:r>
                        </m:e>
                        <m:sub>
                          <m:r>
                            <a:rPr lang="en-US" altLang="zh-CN" b="0" i="1" smtClean="0">
                              <a:latin typeface="Cambria Math" panose="02040503050406030204" pitchFamily="18" charset="0"/>
                            </a:rPr>
                            <m:t>2</m:t>
                          </m:r>
                        </m:sub>
                      </m:sSub>
                      <m:r>
                        <a:rPr lang="en-US" altLang="zh-CN" b="0" i="1">
                          <a:latin typeface="Cambria Math" panose="02040503050406030204" pitchFamily="18" charset="0"/>
                        </a:rPr>
                        <m:t>𝑐𝑜𝑠</m:t>
                      </m:r>
                      <m:r>
                        <a:rPr lang="en-US" altLang="zh-CN" b="0" i="1">
                          <a:latin typeface="Cambria Math" panose="02040503050406030204" pitchFamily="18" charset="0"/>
                        </a:rPr>
                        <m:t>2</m:t>
                      </m:r>
                      <m:r>
                        <a:rPr lang="en-US" altLang="zh-CN" b="0" i="1">
                          <a:latin typeface="Cambria Math" panose="02040503050406030204" pitchFamily="18" charset="0"/>
                        </a:rPr>
                        <m:t>𝜋</m:t>
                      </m:r>
                      <m:d>
                        <m:dPr>
                          <m:ctrlPr>
                            <a:rPr lang="en-US" altLang="zh-CN" i="1" smtClean="0">
                              <a:latin typeface="Cambria Math" panose="02040503050406030204" pitchFamily="18" charset="0"/>
                            </a:rPr>
                          </m:ctrlPr>
                        </m:dPr>
                        <m:e>
                          <m:sSub>
                            <m:sSubPr>
                              <m:ctrlPr>
                                <a:rPr lang="en-US" altLang="zh-CN" i="1" smtClean="0">
                                  <a:solidFill>
                                    <a:srgbClr val="FF0000"/>
                                  </a:solidFill>
                                  <a:latin typeface="Cambria Math" panose="02040503050406030204" pitchFamily="18" charset="0"/>
                                </a:rPr>
                              </m:ctrlPr>
                            </m:sSubPr>
                            <m:e>
                              <m:r>
                                <a:rPr lang="en-US" altLang="zh-CN" b="0" i="1">
                                  <a:solidFill>
                                    <a:srgbClr val="FF0000"/>
                                  </a:solidFill>
                                  <a:latin typeface="Cambria Math" panose="02040503050406030204" pitchFamily="18" charset="0"/>
                                </a:rPr>
                                <m:t>𝑓</m:t>
                              </m:r>
                            </m:e>
                            <m:sub>
                              <m:r>
                                <a:rPr lang="en-US" altLang="zh-CN" b="0" i="1">
                                  <a:solidFill>
                                    <a:srgbClr val="FF0000"/>
                                  </a:solidFill>
                                  <a:latin typeface="Cambria Math" panose="02040503050406030204" pitchFamily="18" charset="0"/>
                                </a:rPr>
                                <m:t>1</m:t>
                              </m:r>
                            </m:sub>
                          </m:sSub>
                          <m:r>
                            <a:rPr lang="en-US" altLang="zh-CN" b="0" i="1" smtClean="0">
                              <a:solidFill>
                                <a:srgbClr val="FF0000"/>
                              </a:solidFill>
                              <a:latin typeface="Cambria Math" panose="02040503050406030204" pitchFamily="18" charset="0"/>
                            </a:rPr>
                            <m:t>+</m:t>
                          </m:r>
                          <m:sSub>
                            <m:sSubPr>
                              <m:ctrlPr>
                                <a:rPr lang="en-US" altLang="zh-CN" i="1" smtClean="0">
                                  <a:solidFill>
                                    <a:srgbClr val="FF0000"/>
                                  </a:solidFill>
                                  <a:latin typeface="Cambria Math" panose="02040503050406030204" pitchFamily="18" charset="0"/>
                                </a:rPr>
                              </m:ctrlPr>
                            </m:sSubPr>
                            <m:e>
                              <m:r>
                                <a:rPr lang="en-US" altLang="zh-CN" b="0" i="1" smtClean="0">
                                  <a:solidFill>
                                    <a:srgbClr val="FF0000"/>
                                  </a:solidFill>
                                  <a:latin typeface="Cambria Math" panose="02040503050406030204" pitchFamily="18" charset="0"/>
                                </a:rPr>
                                <m:t>𝑓</m:t>
                              </m:r>
                            </m:e>
                            <m:sub>
                              <m:r>
                                <a:rPr lang="en-US" altLang="zh-CN" b="0" i="1" smtClean="0">
                                  <a:solidFill>
                                    <a:srgbClr val="FF0000"/>
                                  </a:solidFill>
                                  <a:latin typeface="Cambria Math" panose="02040503050406030204" pitchFamily="18" charset="0"/>
                                </a:rPr>
                                <m:t>2</m:t>
                              </m:r>
                            </m:sub>
                          </m:sSub>
                        </m:e>
                      </m:d>
                      <m:r>
                        <a:rPr lang="en-US" altLang="zh-CN" b="0" i="1">
                          <a:latin typeface="Cambria Math" panose="02040503050406030204" pitchFamily="18" charset="0"/>
                        </a:rPr>
                        <m:t>𝑡</m:t>
                      </m:r>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b="0" i="1">
                              <a:latin typeface="Cambria Math" panose="02040503050406030204" pitchFamily="18" charset="0"/>
                            </a:rPr>
                            <m:t>𝐴</m:t>
                          </m:r>
                        </m:e>
                        <m:sub>
                          <m:r>
                            <a:rPr lang="en-US" altLang="zh-CN" b="0" i="1">
                              <a:latin typeface="Cambria Math" panose="02040503050406030204" pitchFamily="18" charset="0"/>
                            </a:rPr>
                            <m:t>2</m:t>
                          </m:r>
                        </m:sub>
                      </m:sSub>
                      <m:r>
                        <a:rPr lang="en-US" altLang="zh-CN" b="0" i="1">
                          <a:latin typeface="Cambria Math" panose="02040503050406030204" pitchFamily="18" charset="0"/>
                        </a:rPr>
                        <m:t>𝑐𝑜𝑠</m:t>
                      </m:r>
                      <m:r>
                        <a:rPr lang="en-US" altLang="zh-CN" b="0" i="1">
                          <a:latin typeface="Cambria Math" panose="02040503050406030204" pitchFamily="18" charset="0"/>
                        </a:rPr>
                        <m:t>2</m:t>
                      </m:r>
                      <m:r>
                        <a:rPr lang="en-US" altLang="zh-CN" b="0" i="1">
                          <a:latin typeface="Cambria Math" panose="02040503050406030204" pitchFamily="18" charset="0"/>
                        </a:rPr>
                        <m:t>𝜋</m:t>
                      </m:r>
                      <m:d>
                        <m:dPr>
                          <m:ctrlPr>
                            <a:rPr lang="en-US" altLang="zh-CN" i="1">
                              <a:latin typeface="Cambria Math" panose="02040503050406030204" pitchFamily="18" charset="0"/>
                            </a:rPr>
                          </m:ctrlPr>
                        </m:dPr>
                        <m:e>
                          <m:sSub>
                            <m:sSubPr>
                              <m:ctrlPr>
                                <a:rPr lang="en-US" altLang="zh-CN" i="1" smtClean="0">
                                  <a:solidFill>
                                    <a:srgbClr val="FF0000"/>
                                  </a:solidFill>
                                  <a:latin typeface="Cambria Math" panose="02040503050406030204" pitchFamily="18" charset="0"/>
                                </a:rPr>
                              </m:ctrlPr>
                            </m:sSubPr>
                            <m:e>
                              <m:r>
                                <a:rPr lang="en-US" altLang="zh-CN" b="0" i="1">
                                  <a:solidFill>
                                    <a:srgbClr val="FF0000"/>
                                  </a:solidFill>
                                  <a:latin typeface="Cambria Math" panose="02040503050406030204" pitchFamily="18" charset="0"/>
                                </a:rPr>
                                <m:t>𝑓</m:t>
                              </m:r>
                            </m:e>
                            <m:sub>
                              <m:r>
                                <a:rPr lang="en-US" altLang="zh-CN" b="0" i="1">
                                  <a:solidFill>
                                    <a:srgbClr val="FF0000"/>
                                  </a:solidFill>
                                  <a:latin typeface="Cambria Math" panose="02040503050406030204" pitchFamily="18" charset="0"/>
                                </a:rPr>
                                <m:t>1</m:t>
                              </m:r>
                            </m:sub>
                          </m:sSub>
                          <m:r>
                            <a:rPr lang="en-US" altLang="zh-CN" b="0" i="1" smtClean="0">
                              <a:solidFill>
                                <a:srgbClr val="FF0000"/>
                              </a:solidFill>
                              <a:latin typeface="Cambria Math" panose="02040503050406030204" pitchFamily="18" charset="0"/>
                            </a:rPr>
                            <m:t>−</m:t>
                          </m:r>
                          <m:sSub>
                            <m:sSubPr>
                              <m:ctrlPr>
                                <a:rPr lang="en-US" altLang="zh-CN" i="1">
                                  <a:solidFill>
                                    <a:srgbClr val="FF0000"/>
                                  </a:solidFill>
                                  <a:latin typeface="Cambria Math" panose="02040503050406030204" pitchFamily="18" charset="0"/>
                                </a:rPr>
                              </m:ctrlPr>
                            </m:sSubPr>
                            <m:e>
                              <m:r>
                                <a:rPr lang="en-US" altLang="zh-CN" b="0" i="1">
                                  <a:solidFill>
                                    <a:srgbClr val="FF0000"/>
                                  </a:solidFill>
                                  <a:latin typeface="Cambria Math" panose="02040503050406030204" pitchFamily="18" charset="0"/>
                                </a:rPr>
                                <m:t>𝑓</m:t>
                              </m:r>
                            </m:e>
                            <m:sub>
                              <m:r>
                                <a:rPr lang="en-US" altLang="zh-CN" b="0" i="1">
                                  <a:solidFill>
                                    <a:srgbClr val="FF0000"/>
                                  </a:solidFill>
                                  <a:latin typeface="Cambria Math" panose="02040503050406030204" pitchFamily="18" charset="0"/>
                                </a:rPr>
                                <m:t>2</m:t>
                              </m:r>
                            </m:sub>
                          </m:sSub>
                        </m:e>
                      </m:d>
                      <m:r>
                        <a:rPr lang="en-US" altLang="zh-CN" b="0" i="1">
                          <a:latin typeface="Cambria Math" panose="02040503050406030204" pitchFamily="18" charset="0"/>
                        </a:rPr>
                        <m:t>𝑡</m:t>
                      </m:r>
                    </m:oMath>
                  </a14:m>
                  <a:endParaRPr lang="en-US" altLang="zh-CN" dirty="0">
                    <a:solidFill>
                      <a:schemeClr val="tx1"/>
                    </a:solidFill>
                    <a:ea typeface="微软雅黑" panose="020B0503020204020204" pitchFamily="34" charset="-122"/>
                  </a:endParaRPr>
                </a:p>
                <a:p>
                  <a:pPr marL="285750" indent="-285750">
                    <a:lnSpc>
                      <a:spcPct val="150000"/>
                    </a:lnSpc>
                    <a:spcAft>
                      <a:spcPts val="1200"/>
                    </a:spcAft>
                    <a:buFont typeface="Arial" panose="020B0604020202020204" pitchFamily="34" charset="0"/>
                    <a:buChar char="•"/>
                  </a:pPr>
                  <a:r>
                    <a:rPr lang="en-US" altLang="zh-CN" dirty="0">
                      <a:solidFill>
                        <a:schemeClr val="tx1"/>
                      </a:solidFill>
                      <a:latin typeface="Georgia" panose="02040502050405020303" pitchFamily="18" charset="0"/>
                      <a:ea typeface="微软雅黑" panose="020B0503020204020204" pitchFamily="34" charset="-122"/>
                    </a:rPr>
                    <a:t>Higher-orders ……</a:t>
                  </a:r>
                  <a:endParaRPr lang="en-US" altLang="zh-CN" dirty="0">
                    <a:solidFill>
                      <a:schemeClr val="tx1"/>
                    </a:solidFill>
                    <a:ea typeface="微软雅黑" panose="020B0503020204020204" pitchFamily="34" charset="-122"/>
                  </a:endParaRPr>
                </a:p>
                <a:p>
                  <a:pPr>
                    <a:lnSpc>
                      <a:spcPct val="150000"/>
                    </a:lnSpc>
                    <a:spcAft>
                      <a:spcPts val="1200"/>
                    </a:spcAft>
                  </a:pPr>
                  <a:endParaRPr lang="en-US" altLang="zh-CN" dirty="0">
                    <a:solidFill>
                      <a:schemeClr val="tx1"/>
                    </a:solidFill>
                    <a:ea typeface="微软雅黑" panose="020B0503020204020204" pitchFamily="34" charset="-122"/>
                  </a:endParaRPr>
                </a:p>
              </p:txBody>
            </p:sp>
          </mc:Choice>
          <mc:Fallback xmlns="">
            <p:sp>
              <p:nvSpPr>
                <p:cNvPr id="4" name="Rectangle 3">
                  <a:extLst>
                    <a:ext uri="{FF2B5EF4-FFF2-40B4-BE49-F238E27FC236}">
                      <a16:creationId xmlns:a16="http://schemas.microsoft.com/office/drawing/2014/main" id="{528FAD3C-6A82-4F01-931B-F92C8A1B2B19}"/>
                    </a:ext>
                  </a:extLst>
                </p:cNvPr>
                <p:cNvSpPr>
                  <a:spLocks noRot="1" noChangeAspect="1" noMove="1" noResize="1" noEditPoints="1" noAdjustHandles="1" noChangeArrowheads="1" noChangeShapeType="1" noTextEdit="1"/>
                </p:cNvSpPr>
                <p:nvPr/>
              </p:nvSpPr>
              <p:spPr>
                <a:xfrm>
                  <a:off x="5166322" y="3872436"/>
                  <a:ext cx="6807247" cy="2589235"/>
                </a:xfrm>
                <a:prstGeom prst="rect">
                  <a:avLst/>
                </a:prstGeom>
                <a:blipFill>
                  <a:blip r:embed="rId5"/>
                  <a:stretch>
                    <a:fillRect l="-559"/>
                  </a:stretch>
                </a:blipFill>
              </p:spPr>
              <p:txBody>
                <a:bodyPr/>
                <a:lstStyle/>
                <a:p>
                  <a:r>
                    <a:rPr lang="en-CN">
                      <a:noFill/>
                    </a:rPr>
                    <a:t> </a:t>
                  </a:r>
                </a:p>
              </p:txBody>
            </p:sp>
          </mc:Fallback>
        </mc:AlternateContent>
      </p:grpSp>
    </p:spTree>
    <p:extLst>
      <p:ext uri="{BB962C8B-B14F-4D97-AF65-F5344CB8AC3E}">
        <p14:creationId xmlns:p14="http://schemas.microsoft.com/office/powerpoint/2010/main" val="2356793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Sound from Silence</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11</a:t>
            </a:fld>
            <a:endParaRPr lang="zh-CN" altLang="en-US" dirty="0"/>
          </a:p>
        </p:txBody>
      </p:sp>
      <p:sp>
        <p:nvSpPr>
          <p:cNvPr id="28" name="Trapezoid 27">
            <a:extLst>
              <a:ext uri="{FF2B5EF4-FFF2-40B4-BE49-F238E27FC236}">
                <a16:creationId xmlns:a16="http://schemas.microsoft.com/office/drawing/2014/main" id="{39F7DCBD-D34B-E8A8-9320-AE72827B43BC}"/>
              </a:ext>
            </a:extLst>
          </p:cNvPr>
          <p:cNvSpPr/>
          <p:nvPr/>
        </p:nvSpPr>
        <p:spPr>
          <a:xfrm rot="16200000">
            <a:off x="3871961" y="715830"/>
            <a:ext cx="369334" cy="4717874"/>
          </a:xfrm>
          <a:prstGeom prst="trapezoid">
            <a:avLst>
              <a:gd name="adj" fmla="val 38044"/>
            </a:avLst>
          </a:prstGeom>
          <a:solidFill>
            <a:schemeClr val="accent2">
              <a:alpha val="64000"/>
            </a:schemeClr>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91E612DA-3F64-F5D3-F233-4D4200969825}"/>
                  </a:ext>
                </a:extLst>
              </p:cNvPr>
              <p:cNvSpPr txBox="1"/>
              <p:nvPr/>
            </p:nvSpPr>
            <p:spPr>
              <a:xfrm>
                <a:off x="97686" y="2890102"/>
                <a:ext cx="141859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400" b="1" i="1" smtClean="0">
                          <a:solidFill>
                            <a:schemeClr val="accent2"/>
                          </a:solidFill>
                          <a:latin typeface="Cambria Math" panose="02040503050406030204" pitchFamily="18" charset="0"/>
                        </a:rPr>
                        <m:t>𝒄𝒐𝒔</m:t>
                      </m:r>
                      <m:r>
                        <a:rPr lang="en-US" altLang="zh-CN" sz="2400" b="1" i="1" smtClean="0">
                          <a:solidFill>
                            <a:schemeClr val="accent2"/>
                          </a:solidFill>
                          <a:latin typeface="Cambria Math" panose="02040503050406030204" pitchFamily="18" charset="0"/>
                        </a:rPr>
                        <m:t>𝟐</m:t>
                      </m:r>
                      <m:r>
                        <a:rPr lang="en-US" altLang="zh-CN" sz="2400" b="1" i="1" smtClean="0">
                          <a:solidFill>
                            <a:schemeClr val="accent2"/>
                          </a:solidFill>
                          <a:latin typeface="Cambria Math" panose="02040503050406030204" pitchFamily="18" charset="0"/>
                        </a:rPr>
                        <m:t>𝝅</m:t>
                      </m:r>
                      <m:sSub>
                        <m:sSubPr>
                          <m:ctrlPr>
                            <a:rPr lang="en-US" altLang="zh-CN" sz="2400" b="1" i="1" smtClean="0">
                              <a:solidFill>
                                <a:schemeClr val="accent2"/>
                              </a:solidFill>
                              <a:latin typeface="Cambria Math" panose="02040503050406030204" pitchFamily="18" charset="0"/>
                            </a:rPr>
                          </m:ctrlPr>
                        </m:sSubPr>
                        <m:e>
                          <m:r>
                            <a:rPr lang="en-US" altLang="zh-CN" sz="2400" b="1" i="1" smtClean="0">
                              <a:solidFill>
                                <a:schemeClr val="accent2"/>
                              </a:solidFill>
                              <a:latin typeface="Cambria Math" panose="02040503050406030204" pitchFamily="18" charset="0"/>
                            </a:rPr>
                            <m:t>𝒇</m:t>
                          </m:r>
                        </m:e>
                        <m:sub>
                          <m:r>
                            <a:rPr lang="en-US" altLang="zh-CN" sz="2400" b="1" i="1" smtClean="0">
                              <a:solidFill>
                                <a:schemeClr val="accent2"/>
                              </a:solidFill>
                              <a:latin typeface="Cambria Math" panose="02040503050406030204" pitchFamily="18" charset="0"/>
                            </a:rPr>
                            <m:t>𝟏</m:t>
                          </m:r>
                        </m:sub>
                      </m:sSub>
                      <m:r>
                        <a:rPr lang="en-US" altLang="zh-CN" sz="2400" b="1" i="1" smtClean="0">
                          <a:solidFill>
                            <a:schemeClr val="accent2"/>
                          </a:solidFill>
                          <a:latin typeface="Cambria Math" panose="02040503050406030204" pitchFamily="18" charset="0"/>
                        </a:rPr>
                        <m:t>𝒕</m:t>
                      </m:r>
                    </m:oMath>
                  </m:oMathPara>
                </a14:m>
                <a:endParaRPr lang="en-CN" sz="2400" b="1" dirty="0">
                  <a:solidFill>
                    <a:schemeClr val="accent2"/>
                  </a:solidFill>
                </a:endParaRPr>
              </a:p>
            </p:txBody>
          </p:sp>
        </mc:Choice>
        <mc:Fallback xmlns="">
          <p:sp>
            <p:nvSpPr>
              <p:cNvPr id="29" name="TextBox 28">
                <a:extLst>
                  <a:ext uri="{FF2B5EF4-FFF2-40B4-BE49-F238E27FC236}">
                    <a16:creationId xmlns:a16="http://schemas.microsoft.com/office/drawing/2014/main" id="{91E612DA-3F64-F5D3-F233-4D4200969825}"/>
                  </a:ext>
                </a:extLst>
              </p:cNvPr>
              <p:cNvSpPr txBox="1">
                <a:spLocks noRot="1" noChangeAspect="1" noMove="1" noResize="1" noEditPoints="1" noAdjustHandles="1" noChangeArrowheads="1" noChangeShapeType="1" noTextEdit="1"/>
              </p:cNvSpPr>
              <p:nvPr/>
            </p:nvSpPr>
            <p:spPr>
              <a:xfrm>
                <a:off x="97686" y="2890102"/>
                <a:ext cx="1418593" cy="369332"/>
              </a:xfrm>
              <a:prstGeom prst="rect">
                <a:avLst/>
              </a:prstGeom>
              <a:blipFill>
                <a:blip r:embed="rId3"/>
                <a:stretch>
                  <a:fillRect l="-3540" r="-3540" b="-30000"/>
                </a:stretch>
              </a:blipFill>
            </p:spPr>
            <p:txBody>
              <a:bodyPr/>
              <a:lstStyle/>
              <a:p>
                <a:r>
                  <a:rPr lang="en-CN">
                    <a:noFill/>
                  </a:rPr>
                  <a:t> </a:t>
                </a:r>
              </a:p>
            </p:txBody>
          </p:sp>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F237A81A-79B9-F5DC-01F7-809EA3609B90}"/>
                  </a:ext>
                </a:extLst>
              </p:cNvPr>
              <p:cNvSpPr txBox="1"/>
              <p:nvPr/>
            </p:nvSpPr>
            <p:spPr>
              <a:xfrm>
                <a:off x="901004" y="4642943"/>
                <a:ext cx="1418593"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2400" b="1" i="1" smtClean="0">
                          <a:solidFill>
                            <a:schemeClr val="tx1">
                              <a:lumMod val="50000"/>
                              <a:lumOff val="50000"/>
                            </a:schemeClr>
                          </a:solidFill>
                          <a:latin typeface="Cambria Math" panose="02040503050406030204" pitchFamily="18" charset="0"/>
                        </a:rPr>
                        <m:t>𝒄𝒐𝒔</m:t>
                      </m:r>
                      <m:r>
                        <a:rPr lang="en-US" altLang="zh-CN" sz="2400" b="1" i="1" smtClean="0">
                          <a:solidFill>
                            <a:schemeClr val="tx1">
                              <a:lumMod val="50000"/>
                              <a:lumOff val="50000"/>
                            </a:schemeClr>
                          </a:solidFill>
                          <a:latin typeface="Cambria Math" panose="02040503050406030204" pitchFamily="18" charset="0"/>
                        </a:rPr>
                        <m:t>𝟐</m:t>
                      </m:r>
                      <m:r>
                        <a:rPr lang="en-US" altLang="zh-CN" sz="2400" b="1" i="1" smtClean="0">
                          <a:solidFill>
                            <a:schemeClr val="tx1">
                              <a:lumMod val="50000"/>
                              <a:lumOff val="50000"/>
                            </a:schemeClr>
                          </a:solidFill>
                          <a:latin typeface="Cambria Math" panose="02040503050406030204" pitchFamily="18" charset="0"/>
                        </a:rPr>
                        <m:t>𝝅</m:t>
                      </m:r>
                      <m:sSub>
                        <m:sSubPr>
                          <m:ctrlPr>
                            <a:rPr lang="en-US" altLang="zh-CN" sz="2400" b="1" i="1" smtClean="0">
                              <a:solidFill>
                                <a:schemeClr val="tx1">
                                  <a:lumMod val="50000"/>
                                  <a:lumOff val="50000"/>
                                </a:schemeClr>
                              </a:solidFill>
                              <a:latin typeface="Cambria Math" panose="02040503050406030204" pitchFamily="18" charset="0"/>
                            </a:rPr>
                          </m:ctrlPr>
                        </m:sSubPr>
                        <m:e>
                          <m:r>
                            <a:rPr lang="en-US" altLang="zh-CN" sz="2400" b="1" i="1" smtClean="0">
                              <a:solidFill>
                                <a:schemeClr val="tx1">
                                  <a:lumMod val="50000"/>
                                  <a:lumOff val="50000"/>
                                </a:schemeClr>
                              </a:solidFill>
                              <a:latin typeface="Cambria Math" panose="02040503050406030204" pitchFamily="18" charset="0"/>
                            </a:rPr>
                            <m:t>𝒇</m:t>
                          </m:r>
                        </m:e>
                        <m:sub>
                          <m:r>
                            <a:rPr lang="en-US" altLang="zh-CN" sz="2400" b="1" i="1" smtClean="0">
                              <a:solidFill>
                                <a:schemeClr val="tx1">
                                  <a:lumMod val="50000"/>
                                  <a:lumOff val="50000"/>
                                </a:schemeClr>
                              </a:solidFill>
                              <a:latin typeface="Cambria Math" panose="02040503050406030204" pitchFamily="18" charset="0"/>
                            </a:rPr>
                            <m:t>𝟐</m:t>
                          </m:r>
                        </m:sub>
                      </m:sSub>
                      <m:r>
                        <a:rPr lang="en-US" altLang="zh-CN" sz="2400" b="1" i="1" smtClean="0">
                          <a:solidFill>
                            <a:schemeClr val="tx1">
                              <a:lumMod val="50000"/>
                              <a:lumOff val="50000"/>
                            </a:schemeClr>
                          </a:solidFill>
                          <a:latin typeface="Cambria Math" panose="02040503050406030204" pitchFamily="18" charset="0"/>
                        </a:rPr>
                        <m:t>𝒕</m:t>
                      </m:r>
                    </m:oMath>
                  </m:oMathPara>
                </a14:m>
                <a:endParaRPr lang="en-CN" sz="2400" b="1" dirty="0">
                  <a:solidFill>
                    <a:schemeClr val="tx1">
                      <a:lumMod val="50000"/>
                      <a:lumOff val="50000"/>
                    </a:schemeClr>
                  </a:solidFill>
                </a:endParaRPr>
              </a:p>
            </p:txBody>
          </p:sp>
        </mc:Choice>
        <mc:Fallback xmlns="">
          <p:sp>
            <p:nvSpPr>
              <p:cNvPr id="32" name="TextBox 31">
                <a:extLst>
                  <a:ext uri="{FF2B5EF4-FFF2-40B4-BE49-F238E27FC236}">
                    <a16:creationId xmlns:a16="http://schemas.microsoft.com/office/drawing/2014/main" id="{F237A81A-79B9-F5DC-01F7-809EA3609B90}"/>
                  </a:ext>
                </a:extLst>
              </p:cNvPr>
              <p:cNvSpPr txBox="1">
                <a:spLocks noRot="1" noChangeAspect="1" noMove="1" noResize="1" noEditPoints="1" noAdjustHandles="1" noChangeArrowheads="1" noChangeShapeType="1" noTextEdit="1"/>
              </p:cNvSpPr>
              <p:nvPr/>
            </p:nvSpPr>
            <p:spPr>
              <a:xfrm>
                <a:off x="901004" y="4642943"/>
                <a:ext cx="1418593" cy="369332"/>
              </a:xfrm>
              <a:prstGeom prst="rect">
                <a:avLst/>
              </a:prstGeom>
              <a:blipFill>
                <a:blip r:embed="rId4"/>
                <a:stretch>
                  <a:fillRect l="-4464" t="-3333" r="-3571" b="-30000"/>
                </a:stretch>
              </a:blipFill>
            </p:spPr>
            <p:txBody>
              <a:bodyPr/>
              <a:lstStyle/>
              <a:p>
                <a:r>
                  <a:rPr lang="en-CN">
                    <a:noFill/>
                  </a:rPr>
                  <a:t> </a:t>
                </a:r>
              </a:p>
            </p:txBody>
          </p:sp>
        </mc:Fallback>
      </mc:AlternateContent>
      <p:sp>
        <p:nvSpPr>
          <p:cNvPr id="34" name="TextBox 33">
            <a:extLst>
              <a:ext uri="{FF2B5EF4-FFF2-40B4-BE49-F238E27FC236}">
                <a16:creationId xmlns:a16="http://schemas.microsoft.com/office/drawing/2014/main" id="{D631EB1E-6F6E-D518-4B12-FB3F703198E7}"/>
              </a:ext>
            </a:extLst>
          </p:cNvPr>
          <p:cNvSpPr txBox="1"/>
          <p:nvPr/>
        </p:nvSpPr>
        <p:spPr>
          <a:xfrm>
            <a:off x="6029970" y="2782669"/>
            <a:ext cx="6061805" cy="646331"/>
          </a:xfrm>
          <a:prstGeom prst="rect">
            <a:avLst/>
          </a:prstGeom>
          <a:noFill/>
        </p:spPr>
        <p:txBody>
          <a:bodyPr wrap="square">
            <a:spAutoFit/>
          </a:bodyPr>
          <a:lstStyle/>
          <a:p>
            <a:pPr marL="742950" lvl="1" indent="-285750">
              <a:buFont typeface="Arial" panose="020B0604020202020204" pitchFamily="34" charset="0"/>
              <a:buChar char="•"/>
            </a:pPr>
            <a:r>
              <a:rPr lang="en-US" dirty="0">
                <a:latin typeface="Georgia" panose="02040502050405020303" pitchFamily="18" charset="0"/>
              </a:rPr>
              <a:t>The acoustic signal distributes the air medium unevenly, and makes it heterogeneous </a:t>
            </a:r>
          </a:p>
        </p:txBody>
      </p:sp>
      <p:sp>
        <p:nvSpPr>
          <p:cNvPr id="36" name="Trapezoid 35">
            <a:extLst>
              <a:ext uri="{FF2B5EF4-FFF2-40B4-BE49-F238E27FC236}">
                <a16:creationId xmlns:a16="http://schemas.microsoft.com/office/drawing/2014/main" id="{4A78D239-F50E-10AC-0F7B-050A5FCD9390}"/>
              </a:ext>
            </a:extLst>
          </p:cNvPr>
          <p:cNvSpPr/>
          <p:nvPr/>
        </p:nvSpPr>
        <p:spPr>
          <a:xfrm rot="14090534">
            <a:off x="3989146" y="832374"/>
            <a:ext cx="369334" cy="4717874"/>
          </a:xfrm>
          <a:prstGeom prst="trapezoid">
            <a:avLst>
              <a:gd name="adj" fmla="val 38044"/>
            </a:avLst>
          </a:prstGeom>
          <a:solidFill>
            <a:schemeClr val="tx1">
              <a:lumMod val="50000"/>
              <a:lumOff val="50000"/>
              <a:alpha val="64000"/>
            </a:schemeClr>
          </a:solidFill>
          <a:ln w="508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37" name="椭圆 6">
            <a:extLst>
              <a:ext uri="{FF2B5EF4-FFF2-40B4-BE49-F238E27FC236}">
                <a16:creationId xmlns:a16="http://schemas.microsoft.com/office/drawing/2014/main" id="{7E070872-1F07-09D2-22BD-C8F4875EA26D}"/>
              </a:ext>
            </a:extLst>
          </p:cNvPr>
          <p:cNvSpPr/>
          <p:nvPr/>
        </p:nvSpPr>
        <p:spPr>
          <a:xfrm>
            <a:off x="4054314" y="2749561"/>
            <a:ext cx="645585" cy="645585"/>
          </a:xfrm>
          <a:prstGeom prst="ellipse">
            <a:avLst/>
          </a:prstGeom>
          <a:noFill/>
          <a:ln w="539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cxnSp>
        <p:nvCxnSpPr>
          <p:cNvPr id="40" name="Straight Arrow Connector 39">
            <a:extLst>
              <a:ext uri="{FF2B5EF4-FFF2-40B4-BE49-F238E27FC236}">
                <a16:creationId xmlns:a16="http://schemas.microsoft.com/office/drawing/2014/main" id="{5393288B-C298-ECE5-D557-C41AE0F1CF05}"/>
              </a:ext>
            </a:extLst>
          </p:cNvPr>
          <p:cNvCxnSpPr>
            <a:cxnSpLocks/>
          </p:cNvCxnSpPr>
          <p:nvPr/>
        </p:nvCxnSpPr>
        <p:spPr>
          <a:xfrm>
            <a:off x="4764514" y="3671780"/>
            <a:ext cx="401808" cy="401313"/>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grpSp>
        <p:nvGrpSpPr>
          <p:cNvPr id="4" name="组合 5">
            <a:extLst>
              <a:ext uri="{FF2B5EF4-FFF2-40B4-BE49-F238E27FC236}">
                <a16:creationId xmlns:a16="http://schemas.microsoft.com/office/drawing/2014/main" id="{1473A6DF-4A10-CF5C-FCAE-75F85E426FAD}"/>
              </a:ext>
            </a:extLst>
          </p:cNvPr>
          <p:cNvGrpSpPr/>
          <p:nvPr/>
        </p:nvGrpSpPr>
        <p:grpSpPr>
          <a:xfrm>
            <a:off x="1010884" y="5695738"/>
            <a:ext cx="10567796" cy="696733"/>
            <a:chOff x="-2462013" y="5996674"/>
            <a:chExt cx="13860640" cy="696733"/>
          </a:xfrm>
        </p:grpSpPr>
        <p:sp>
          <p:nvSpPr>
            <p:cNvPr id="6" name="矩形: 圆角 6">
              <a:extLst>
                <a:ext uri="{FF2B5EF4-FFF2-40B4-BE49-F238E27FC236}">
                  <a16:creationId xmlns:a16="http://schemas.microsoft.com/office/drawing/2014/main" id="{06345948-C7E6-325D-77C2-E3B4E51CD84D}"/>
                </a:ext>
              </a:extLst>
            </p:cNvPr>
            <p:cNvSpPr/>
            <p:nvPr/>
          </p:nvSpPr>
          <p:spPr>
            <a:xfrm>
              <a:off x="-2462013" y="5996674"/>
              <a:ext cx="13860640" cy="696733"/>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7">
              <a:extLst>
                <a:ext uri="{FF2B5EF4-FFF2-40B4-BE49-F238E27FC236}">
                  <a16:creationId xmlns:a16="http://schemas.microsoft.com/office/drawing/2014/main" id="{9FC04F4B-D4F0-32F0-F5E8-65B882DCD05E}"/>
                </a:ext>
              </a:extLst>
            </p:cNvPr>
            <p:cNvSpPr/>
            <p:nvPr/>
          </p:nvSpPr>
          <p:spPr>
            <a:xfrm>
              <a:off x="-2340609" y="6114207"/>
              <a:ext cx="13739236" cy="461665"/>
            </a:xfrm>
            <a:prstGeom prst="rect">
              <a:avLst/>
            </a:prstGeom>
            <a:ln>
              <a:noFill/>
            </a:ln>
          </p:spPr>
          <p:txBody>
            <a:bodyPr wrap="square">
              <a:spAutoFit/>
            </a:bodyPr>
            <a:lstStyle/>
            <a:p>
              <a:pPr algn="ctr"/>
              <a:r>
                <a:rPr kumimoji="1" lang="en-US" altLang="zh-CN" sz="2400" dirty="0">
                  <a:latin typeface="Georgia" panose="02040502050405020303" pitchFamily="18" charset="0"/>
                  <a:ea typeface="Microsoft YaHei" charset="0"/>
                </a:rPr>
                <a:t>Air nonlinearity allows us to </a:t>
              </a:r>
              <a:r>
                <a:rPr kumimoji="1" lang="en-US" altLang="zh-CN" sz="2400" b="1" dirty="0">
                  <a:latin typeface="Georgia" panose="02040502050405020303" pitchFamily="18" charset="0"/>
                  <a:ea typeface="Microsoft YaHei" charset="0"/>
                </a:rPr>
                <a:t>reproduce audible sound </a:t>
              </a:r>
              <a:r>
                <a:rPr kumimoji="1" lang="en-US" altLang="zh-CN" sz="2400" dirty="0">
                  <a:latin typeface="Georgia" panose="02040502050405020303" pitchFamily="18" charset="0"/>
                  <a:ea typeface="Microsoft YaHei" charset="0"/>
                </a:rPr>
                <a:t>from ultrasounds.</a:t>
              </a:r>
            </a:p>
          </p:txBody>
        </p:sp>
      </p:grpSp>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A829971D-3A7A-51B4-829B-4DC87E3811EB}"/>
                  </a:ext>
                </a:extLst>
              </p:cNvPr>
              <p:cNvSpPr/>
              <p:nvPr/>
            </p:nvSpPr>
            <p:spPr>
              <a:xfrm>
                <a:off x="5166322" y="3872436"/>
                <a:ext cx="6807247" cy="1449564"/>
              </a:xfrm>
              <a:prstGeom prst="rect">
                <a:avLst/>
              </a:prstGeom>
            </p:spPr>
            <p:txBody>
              <a:bodyPr wrap="square">
                <a:spAutoFit/>
              </a:bodyPr>
              <a:lstStyle/>
              <a:p>
                <a:pPr marL="285750" indent="-285750">
                  <a:lnSpc>
                    <a:spcPct val="150000"/>
                  </a:lnSpc>
                  <a:spcAft>
                    <a:spcPts val="1200"/>
                  </a:spcAft>
                  <a:buFont typeface="Arial" panose="020B0604020202020204" pitchFamily="34" charset="0"/>
                  <a:buChar char="•"/>
                </a:pPr>
                <a:r>
                  <a:rPr lang="en-US" altLang="zh-CN" dirty="0">
                    <a:latin typeface="Georgia" panose="02040502050405020303" pitchFamily="18" charset="0"/>
                    <a:ea typeface="微软雅黑" panose="020B0503020204020204" pitchFamily="34" charset="-122"/>
                  </a:rPr>
                  <a:t>First-order: </a:t>
                </a:r>
                <a14:m>
                  <m:oMath xmlns:m="http://schemas.openxmlformats.org/officeDocument/2006/math">
                    <m:sSub>
                      <m:sSubPr>
                        <m:ctrlPr>
                          <a:rPr lang="en-US" altLang="zh-CN" i="1" smtClean="0">
                            <a:latin typeface="Cambria Math" panose="02040503050406030204" pitchFamily="18" charset="0"/>
                            <a:ea typeface="微软雅黑" panose="020B0503020204020204" pitchFamily="34" charset="-122"/>
                          </a:rPr>
                        </m:ctrlPr>
                      </m:sSubPr>
                      <m:e>
                        <m:r>
                          <a:rPr lang="en-US" altLang="zh-CN" b="0" i="1">
                            <a:latin typeface="Cambria Math" panose="02040503050406030204" pitchFamily="18" charset="0"/>
                            <a:ea typeface="微软雅黑" panose="020B0503020204020204" pitchFamily="34" charset="-122"/>
                          </a:rPr>
                          <m:t>𝐴</m:t>
                        </m:r>
                      </m:e>
                      <m:sub>
                        <m:r>
                          <a:rPr lang="en-US" altLang="zh-CN" b="0" i="1">
                            <a:latin typeface="Cambria Math" panose="02040503050406030204" pitchFamily="18" charset="0"/>
                            <a:ea typeface="微软雅黑" panose="020B0503020204020204" pitchFamily="34" charset="-122"/>
                          </a:rPr>
                          <m:t>1</m:t>
                        </m:r>
                      </m:sub>
                    </m:sSub>
                    <m:d>
                      <m:dPr>
                        <m:ctrlPr>
                          <a:rPr lang="en-US" altLang="zh-CN" i="1" smtClean="0">
                            <a:latin typeface="Cambria Math" panose="02040503050406030204" pitchFamily="18" charset="0"/>
                            <a:ea typeface="微软雅黑" panose="020B0503020204020204" pitchFamily="34" charset="-122"/>
                          </a:rPr>
                        </m:ctrlPr>
                      </m:dPr>
                      <m:e>
                        <m:r>
                          <a:rPr lang="en-US" altLang="zh-CN" b="0" i="1">
                            <a:latin typeface="Cambria Math" panose="02040503050406030204" pitchFamily="18" charset="0"/>
                            <a:ea typeface="微软雅黑" panose="020B0503020204020204" pitchFamily="34" charset="-122"/>
                          </a:rPr>
                          <m:t> </m:t>
                        </m:r>
                        <m:sSub>
                          <m:sSubPr>
                            <m:ctrlPr>
                              <a:rPr lang="en-US" altLang="zh-CN" i="1" smtClean="0">
                                <a:latin typeface="Cambria Math" panose="02040503050406030204" pitchFamily="18" charset="0"/>
                                <a:ea typeface="微软雅黑" panose="020B0503020204020204" pitchFamily="34" charset="-122"/>
                              </a:rPr>
                            </m:ctrlPr>
                          </m:sSubPr>
                          <m:e>
                            <m:r>
                              <a:rPr lang="en-US" altLang="zh-CN" b="0" i="1">
                                <a:latin typeface="Cambria Math" panose="02040503050406030204" pitchFamily="18" charset="0"/>
                                <a:ea typeface="微软雅黑" panose="020B0503020204020204" pitchFamily="34" charset="-122"/>
                              </a:rPr>
                              <m:t>𝑠</m:t>
                            </m:r>
                          </m:e>
                          <m:sub>
                            <m:r>
                              <a:rPr lang="en-US" altLang="zh-CN" b="0" i="1" smtClean="0">
                                <a:latin typeface="Cambria Math" panose="02040503050406030204" pitchFamily="18" charset="0"/>
                                <a:ea typeface="微软雅黑" panose="020B0503020204020204" pitchFamily="34" charset="-122"/>
                              </a:rPr>
                              <m:t>1</m:t>
                            </m:r>
                          </m:sub>
                        </m:sSub>
                        <m:r>
                          <a:rPr lang="en-US" altLang="zh-CN" b="0" i="1">
                            <a:latin typeface="Cambria Math" panose="02040503050406030204" pitchFamily="18" charset="0"/>
                            <a:ea typeface="微软雅黑" panose="020B0503020204020204" pitchFamily="34" charset="-122"/>
                          </a:rPr>
                          <m:t>+</m:t>
                        </m:r>
                        <m:sSub>
                          <m:sSubPr>
                            <m:ctrlPr>
                              <a:rPr lang="en-US" altLang="zh-CN" i="1" smtClean="0">
                                <a:latin typeface="Cambria Math" panose="02040503050406030204" pitchFamily="18" charset="0"/>
                                <a:ea typeface="微软雅黑" panose="020B0503020204020204" pitchFamily="34" charset="-122"/>
                              </a:rPr>
                            </m:ctrlPr>
                          </m:sSubPr>
                          <m:e>
                            <m:r>
                              <a:rPr lang="en-US" altLang="zh-CN" b="0" i="1" smtClean="0">
                                <a:latin typeface="Cambria Math" panose="02040503050406030204" pitchFamily="18" charset="0"/>
                                <a:ea typeface="微软雅黑" panose="020B0503020204020204" pitchFamily="34" charset="-122"/>
                              </a:rPr>
                              <m:t>𝑠</m:t>
                            </m:r>
                          </m:e>
                          <m:sub>
                            <m:r>
                              <a:rPr lang="en-US" altLang="zh-CN" b="0" i="1" smtClean="0">
                                <a:latin typeface="Cambria Math" panose="02040503050406030204" pitchFamily="18" charset="0"/>
                                <a:ea typeface="微软雅黑" panose="020B0503020204020204" pitchFamily="34" charset="-122"/>
                              </a:rPr>
                              <m:t>2</m:t>
                            </m:r>
                          </m:sub>
                        </m:sSub>
                      </m:e>
                    </m:d>
                    <m:r>
                      <a:rPr lang="en-US" altLang="zh-CN" b="0" i="1" smtClean="0">
                        <a:latin typeface="Cambria Math" panose="02040503050406030204" pitchFamily="18" charset="0"/>
                        <a:ea typeface="微软雅黑" panose="020B0503020204020204" pitchFamily="34" charset="-122"/>
                      </a:rPr>
                      <m:t>=</m:t>
                    </m:r>
                    <m:r>
                      <a:rPr lang="en-US" altLang="zh-CN" b="0" i="1" strike="sngStrike" smtClean="0">
                        <a:solidFill>
                          <a:schemeClr val="tx1"/>
                        </a:solidFill>
                        <a:latin typeface="Cambria Math" panose="02040503050406030204" pitchFamily="18" charset="0"/>
                      </a:rPr>
                      <m:t>𝑐𝑜𝑠</m:t>
                    </m:r>
                    <m:r>
                      <a:rPr lang="en-US" altLang="zh-CN" b="0" i="1" strike="sngStrike" smtClean="0">
                        <a:solidFill>
                          <a:schemeClr val="tx1"/>
                        </a:solidFill>
                        <a:latin typeface="Cambria Math" panose="02040503050406030204" pitchFamily="18" charset="0"/>
                      </a:rPr>
                      <m:t>2</m:t>
                    </m:r>
                    <m:r>
                      <a:rPr lang="en-US" altLang="zh-CN" b="0" i="1" strike="sngStrike" smtClean="0">
                        <a:solidFill>
                          <a:schemeClr val="tx1"/>
                        </a:solidFill>
                        <a:latin typeface="Cambria Math" panose="02040503050406030204" pitchFamily="18" charset="0"/>
                      </a:rPr>
                      <m:t>𝜋</m:t>
                    </m:r>
                    <m:sSub>
                      <m:sSubPr>
                        <m:ctrlPr>
                          <a:rPr lang="en-US" altLang="zh-CN" i="1" strike="sngStrike" smtClean="0">
                            <a:solidFill>
                              <a:srgbClr val="FF0000"/>
                            </a:solidFill>
                            <a:latin typeface="Cambria Math" panose="02040503050406030204" pitchFamily="18" charset="0"/>
                          </a:rPr>
                        </m:ctrlPr>
                      </m:sSubPr>
                      <m:e>
                        <m:r>
                          <a:rPr lang="en-US" altLang="zh-CN" b="0" i="1" strike="sngStrike">
                            <a:solidFill>
                              <a:srgbClr val="FF0000"/>
                            </a:solidFill>
                            <a:latin typeface="Cambria Math" panose="02040503050406030204" pitchFamily="18" charset="0"/>
                          </a:rPr>
                          <m:t>𝑓</m:t>
                        </m:r>
                      </m:e>
                      <m:sub>
                        <m:r>
                          <a:rPr lang="en-US" altLang="zh-CN" b="0" i="1" strike="sngStrike">
                            <a:solidFill>
                              <a:srgbClr val="FF0000"/>
                            </a:solidFill>
                            <a:latin typeface="Cambria Math" panose="02040503050406030204" pitchFamily="18" charset="0"/>
                          </a:rPr>
                          <m:t>1</m:t>
                        </m:r>
                      </m:sub>
                    </m:sSub>
                    <m:r>
                      <a:rPr lang="en-US" altLang="zh-CN" b="0" i="1" strike="sngStrike">
                        <a:solidFill>
                          <a:schemeClr val="tx1"/>
                        </a:solidFill>
                        <a:latin typeface="Cambria Math" panose="02040503050406030204" pitchFamily="18" charset="0"/>
                      </a:rPr>
                      <m:t>𝑡</m:t>
                    </m:r>
                    <m:r>
                      <a:rPr lang="en-US" altLang="zh-CN" b="0" i="1" strike="sngStrike" smtClean="0">
                        <a:solidFill>
                          <a:schemeClr val="tx1"/>
                        </a:solidFill>
                        <a:latin typeface="Cambria Math" panose="02040503050406030204" pitchFamily="18" charset="0"/>
                      </a:rPr>
                      <m:t>+</m:t>
                    </m:r>
                    <m:r>
                      <a:rPr lang="en-US" altLang="zh-CN" b="0" i="1" strike="sngStrike">
                        <a:solidFill>
                          <a:schemeClr val="tx1"/>
                        </a:solidFill>
                        <a:latin typeface="Cambria Math" panose="02040503050406030204" pitchFamily="18" charset="0"/>
                      </a:rPr>
                      <m:t>𝑐𝑜𝑠</m:t>
                    </m:r>
                    <m:r>
                      <a:rPr lang="en-US" altLang="zh-CN" b="0" i="1" strike="sngStrike">
                        <a:solidFill>
                          <a:schemeClr val="tx1"/>
                        </a:solidFill>
                        <a:latin typeface="Cambria Math" panose="02040503050406030204" pitchFamily="18" charset="0"/>
                      </a:rPr>
                      <m:t>2</m:t>
                    </m:r>
                    <m:r>
                      <a:rPr lang="en-US" altLang="zh-CN" b="0" i="1" strike="sngStrike">
                        <a:solidFill>
                          <a:schemeClr val="tx1"/>
                        </a:solidFill>
                        <a:latin typeface="Cambria Math" panose="02040503050406030204" pitchFamily="18" charset="0"/>
                      </a:rPr>
                      <m:t>𝜋</m:t>
                    </m:r>
                    <m:sSub>
                      <m:sSubPr>
                        <m:ctrlPr>
                          <a:rPr lang="en-US" altLang="zh-CN" i="1" strike="sngStrike" smtClean="0">
                            <a:solidFill>
                              <a:srgbClr val="FF0000"/>
                            </a:solidFill>
                            <a:latin typeface="Cambria Math" panose="02040503050406030204" pitchFamily="18" charset="0"/>
                          </a:rPr>
                        </m:ctrlPr>
                      </m:sSubPr>
                      <m:e>
                        <m:r>
                          <a:rPr lang="en-US" altLang="zh-CN" b="0" i="1" strike="sngStrike">
                            <a:solidFill>
                              <a:srgbClr val="FF0000"/>
                            </a:solidFill>
                            <a:latin typeface="Cambria Math" panose="02040503050406030204" pitchFamily="18" charset="0"/>
                          </a:rPr>
                          <m:t>𝑓</m:t>
                        </m:r>
                      </m:e>
                      <m:sub>
                        <m:r>
                          <a:rPr lang="en-US" altLang="zh-CN" b="0" i="1" strike="sngStrike" smtClean="0">
                            <a:solidFill>
                              <a:srgbClr val="FF0000"/>
                            </a:solidFill>
                            <a:latin typeface="Cambria Math" panose="02040503050406030204" pitchFamily="18" charset="0"/>
                          </a:rPr>
                          <m:t>2</m:t>
                        </m:r>
                      </m:sub>
                    </m:sSub>
                    <m:r>
                      <a:rPr lang="en-US" altLang="zh-CN" b="0" i="1" strike="sngStrike">
                        <a:solidFill>
                          <a:schemeClr val="tx1"/>
                        </a:solidFill>
                        <a:latin typeface="Cambria Math" panose="02040503050406030204" pitchFamily="18" charset="0"/>
                      </a:rPr>
                      <m:t>𝑡</m:t>
                    </m:r>
                  </m:oMath>
                </a14:m>
                <a:endParaRPr lang="en-US" altLang="zh-CN" b="1" strike="sngStrike" dirty="0">
                  <a:solidFill>
                    <a:schemeClr val="tx1"/>
                  </a:solidFill>
                  <a:ea typeface="微软雅黑" panose="020B0503020204020204" pitchFamily="34" charset="-122"/>
                </a:endParaRPr>
              </a:p>
              <a:p>
                <a:pPr marL="285750" indent="-285750">
                  <a:lnSpc>
                    <a:spcPct val="150000"/>
                  </a:lnSpc>
                  <a:spcAft>
                    <a:spcPts val="1200"/>
                  </a:spcAft>
                  <a:buFont typeface="Arial" panose="020B0604020202020204" pitchFamily="34" charset="0"/>
                  <a:buChar char="•"/>
                </a:pPr>
                <a:r>
                  <a:rPr lang="en-US" altLang="zh-CN" dirty="0">
                    <a:solidFill>
                      <a:schemeClr val="tx1"/>
                    </a:solidFill>
                    <a:latin typeface="Georgia" panose="02040502050405020303" pitchFamily="18" charset="0"/>
                    <a:ea typeface="微软雅黑" panose="020B0503020204020204" pitchFamily="34" charset="-122"/>
                  </a:rPr>
                  <a:t>Second-order: </a:t>
                </a:r>
                <a14:m>
                  <m:oMath xmlns:m="http://schemas.openxmlformats.org/officeDocument/2006/math">
                    <m:sSub>
                      <m:sSubPr>
                        <m:ctrlPr>
                          <a:rPr lang="en-US" altLang="zh-CN" i="1" smtClean="0">
                            <a:solidFill>
                              <a:schemeClr val="tx1"/>
                            </a:solidFill>
                            <a:latin typeface="Cambria Math" panose="02040503050406030204" pitchFamily="18" charset="0"/>
                            <a:ea typeface="微软雅黑" panose="020B0503020204020204" pitchFamily="34" charset="-122"/>
                          </a:rPr>
                        </m:ctrlPr>
                      </m:sSubPr>
                      <m:e>
                        <m:r>
                          <a:rPr lang="en-US" altLang="zh-CN" b="0" i="1">
                            <a:solidFill>
                              <a:schemeClr val="tx1"/>
                            </a:solidFill>
                            <a:latin typeface="Cambria Math" panose="02040503050406030204" pitchFamily="18" charset="0"/>
                            <a:ea typeface="微软雅黑" panose="020B0503020204020204" pitchFamily="34" charset="-122"/>
                          </a:rPr>
                          <m:t>𝐴</m:t>
                        </m:r>
                      </m:e>
                      <m:sub>
                        <m:r>
                          <a:rPr lang="en-US" altLang="zh-CN" b="0" i="1" smtClean="0">
                            <a:solidFill>
                              <a:schemeClr val="tx1"/>
                            </a:solidFill>
                            <a:latin typeface="Cambria Math" panose="02040503050406030204" pitchFamily="18" charset="0"/>
                            <a:ea typeface="微软雅黑" panose="020B0503020204020204" pitchFamily="34" charset="-122"/>
                          </a:rPr>
                          <m:t>2</m:t>
                        </m:r>
                      </m:sub>
                    </m:sSub>
                    <m:sSup>
                      <m:sSupPr>
                        <m:ctrlPr>
                          <a:rPr lang="en-US" altLang="zh-CN" i="1" smtClean="0">
                            <a:solidFill>
                              <a:schemeClr val="tx1"/>
                            </a:solidFill>
                            <a:latin typeface="Cambria Math" panose="02040503050406030204" pitchFamily="18" charset="0"/>
                            <a:ea typeface="微软雅黑" panose="020B0503020204020204" pitchFamily="34" charset="-122"/>
                          </a:rPr>
                        </m:ctrlPr>
                      </m:sSupPr>
                      <m:e>
                        <m:d>
                          <m:dPr>
                            <m:ctrlPr>
                              <a:rPr lang="en-US" altLang="zh-CN" i="1" smtClean="0">
                                <a:solidFill>
                                  <a:schemeClr val="tx1"/>
                                </a:solidFill>
                                <a:latin typeface="Cambria Math" panose="02040503050406030204" pitchFamily="18" charset="0"/>
                                <a:ea typeface="微软雅黑" panose="020B0503020204020204" pitchFamily="34" charset="-122"/>
                              </a:rPr>
                            </m:ctrlPr>
                          </m:dPr>
                          <m:e>
                            <m:r>
                              <a:rPr lang="en-US" altLang="zh-CN" b="0" i="1">
                                <a:solidFill>
                                  <a:schemeClr val="tx1"/>
                                </a:solidFill>
                                <a:latin typeface="Cambria Math" panose="02040503050406030204" pitchFamily="18" charset="0"/>
                                <a:ea typeface="微软雅黑" panose="020B0503020204020204" pitchFamily="34" charset="-122"/>
                              </a:rPr>
                              <m:t> </m:t>
                            </m:r>
                            <m:sSub>
                              <m:sSubPr>
                                <m:ctrlPr>
                                  <a:rPr lang="en-US" altLang="zh-CN" i="1" smtClean="0">
                                    <a:solidFill>
                                      <a:schemeClr val="tx1"/>
                                    </a:solidFill>
                                    <a:latin typeface="Cambria Math" panose="02040503050406030204" pitchFamily="18" charset="0"/>
                                    <a:ea typeface="微软雅黑" panose="020B0503020204020204" pitchFamily="34" charset="-122"/>
                                  </a:rPr>
                                </m:ctrlPr>
                              </m:sSubPr>
                              <m:e>
                                <m:r>
                                  <a:rPr lang="en-US" altLang="zh-CN" b="0" i="1">
                                    <a:solidFill>
                                      <a:schemeClr val="tx1"/>
                                    </a:solidFill>
                                    <a:latin typeface="Cambria Math" panose="02040503050406030204" pitchFamily="18" charset="0"/>
                                    <a:ea typeface="微软雅黑" panose="020B0503020204020204" pitchFamily="34" charset="-122"/>
                                  </a:rPr>
                                  <m:t>𝑠</m:t>
                                </m:r>
                              </m:e>
                              <m:sub>
                                <m:r>
                                  <a:rPr lang="en-US" altLang="zh-CN" b="0" i="1" smtClean="0">
                                    <a:solidFill>
                                      <a:schemeClr val="tx1"/>
                                    </a:solidFill>
                                    <a:latin typeface="Cambria Math" panose="02040503050406030204" pitchFamily="18" charset="0"/>
                                    <a:ea typeface="微软雅黑" panose="020B0503020204020204" pitchFamily="34" charset="-122"/>
                                  </a:rPr>
                                  <m:t>1</m:t>
                                </m:r>
                              </m:sub>
                            </m:sSub>
                            <m:r>
                              <a:rPr lang="en-US" altLang="zh-CN" b="0" i="1">
                                <a:solidFill>
                                  <a:schemeClr val="tx1"/>
                                </a:solidFill>
                                <a:latin typeface="Cambria Math" panose="02040503050406030204" pitchFamily="18" charset="0"/>
                                <a:ea typeface="微软雅黑" panose="020B0503020204020204" pitchFamily="34" charset="-122"/>
                              </a:rPr>
                              <m:t>+</m:t>
                            </m:r>
                            <m:sSub>
                              <m:sSubPr>
                                <m:ctrlPr>
                                  <a:rPr lang="en-US" altLang="zh-CN" i="1" smtClean="0">
                                    <a:solidFill>
                                      <a:schemeClr val="tx1"/>
                                    </a:solidFill>
                                    <a:latin typeface="Cambria Math" panose="02040503050406030204" pitchFamily="18" charset="0"/>
                                    <a:ea typeface="微软雅黑" panose="020B0503020204020204" pitchFamily="34" charset="-122"/>
                                  </a:rPr>
                                </m:ctrlPr>
                              </m:sSubPr>
                              <m:e>
                                <m:r>
                                  <a:rPr lang="en-US" altLang="zh-CN" b="0" i="1" smtClean="0">
                                    <a:solidFill>
                                      <a:schemeClr val="tx1"/>
                                    </a:solidFill>
                                    <a:latin typeface="Cambria Math" panose="02040503050406030204" pitchFamily="18" charset="0"/>
                                    <a:ea typeface="微软雅黑" panose="020B0503020204020204" pitchFamily="34" charset="-122"/>
                                  </a:rPr>
                                  <m:t>𝑠</m:t>
                                </m:r>
                              </m:e>
                              <m:sub>
                                <m:r>
                                  <a:rPr lang="en-US" altLang="zh-CN" b="0" i="1" smtClean="0">
                                    <a:solidFill>
                                      <a:schemeClr val="tx1"/>
                                    </a:solidFill>
                                    <a:latin typeface="Cambria Math" panose="02040503050406030204" pitchFamily="18" charset="0"/>
                                    <a:ea typeface="微软雅黑" panose="020B0503020204020204" pitchFamily="34" charset="-122"/>
                                  </a:rPr>
                                  <m:t>2</m:t>
                                </m:r>
                              </m:sub>
                            </m:sSub>
                          </m:e>
                        </m:d>
                      </m:e>
                      <m:sup>
                        <m:r>
                          <a:rPr lang="en-US" altLang="zh-CN" b="0" i="1" smtClean="0">
                            <a:solidFill>
                              <a:schemeClr val="tx1"/>
                            </a:solidFill>
                            <a:latin typeface="Cambria Math" panose="02040503050406030204" pitchFamily="18" charset="0"/>
                            <a:ea typeface="微软雅黑" panose="020B0503020204020204" pitchFamily="34" charset="-122"/>
                          </a:rPr>
                          <m:t>2</m:t>
                        </m:r>
                      </m:sup>
                    </m:sSup>
                    <m:r>
                      <a:rPr lang="en-US" altLang="zh-CN" b="0" i="1" smtClean="0">
                        <a:solidFill>
                          <a:schemeClr val="tx1"/>
                        </a:solidFill>
                        <a:latin typeface="Cambria Math" panose="02040503050406030204" pitchFamily="18" charset="0"/>
                        <a:ea typeface="微软雅黑" panose="020B0503020204020204" pitchFamily="34" charset="-122"/>
                      </a:rPr>
                      <m:t>=</m:t>
                    </m:r>
                    <m:sSub>
                      <m:sSubPr>
                        <m:ctrlPr>
                          <a:rPr lang="en-US" altLang="zh-CN" i="1" smtClean="0">
                            <a:solidFill>
                              <a:schemeClr val="tx1"/>
                            </a:solidFill>
                            <a:latin typeface="Cambria Math" panose="02040503050406030204" pitchFamily="18" charset="0"/>
                            <a:ea typeface="微软雅黑" panose="020B0503020204020204" pitchFamily="34" charset="-122"/>
                          </a:rPr>
                        </m:ctrlPr>
                      </m:sSubPr>
                      <m:e>
                        <m:r>
                          <a:rPr lang="en-US" altLang="zh-CN" b="0" i="1" smtClean="0">
                            <a:solidFill>
                              <a:schemeClr val="tx1"/>
                            </a:solidFill>
                            <a:latin typeface="Cambria Math" panose="02040503050406030204" pitchFamily="18" charset="0"/>
                            <a:ea typeface="微软雅黑" panose="020B0503020204020204" pitchFamily="34" charset="-122"/>
                          </a:rPr>
                          <m:t>𝐴</m:t>
                        </m:r>
                      </m:e>
                      <m:sub>
                        <m:r>
                          <a:rPr lang="en-US" altLang="zh-CN" b="0" i="1" smtClean="0">
                            <a:solidFill>
                              <a:schemeClr val="tx1"/>
                            </a:solidFill>
                            <a:latin typeface="Cambria Math" panose="02040503050406030204" pitchFamily="18" charset="0"/>
                            <a:ea typeface="微软雅黑" panose="020B0503020204020204" pitchFamily="34" charset="-122"/>
                          </a:rPr>
                          <m:t>2</m:t>
                        </m:r>
                      </m:sub>
                    </m:sSub>
                    <m:r>
                      <a:rPr lang="en-US" altLang="zh-CN" b="0" i="1" smtClean="0">
                        <a:solidFill>
                          <a:schemeClr val="tx1"/>
                        </a:solidFill>
                        <a:latin typeface="Cambria Math" panose="02040503050406030204" pitchFamily="18" charset="0"/>
                        <a:ea typeface="微软雅黑" panose="020B0503020204020204" pitchFamily="34" charset="-122"/>
                      </a:rPr>
                      <m:t>+</m:t>
                    </m:r>
                    <m:r>
                      <a:rPr lang="en-US" altLang="zh-CN" b="0" i="1" strike="sngStrike" smtClean="0">
                        <a:solidFill>
                          <a:schemeClr val="tx1"/>
                        </a:solidFill>
                        <a:latin typeface="Cambria Math" panose="02040503050406030204" pitchFamily="18" charset="0"/>
                        <a:ea typeface="微软雅黑" panose="020B0503020204020204" pitchFamily="34" charset="-122"/>
                      </a:rPr>
                      <m:t>0.5</m:t>
                    </m:r>
                    <m:sSub>
                      <m:sSubPr>
                        <m:ctrlPr>
                          <a:rPr lang="en-US" altLang="zh-CN" i="1" strike="sngStrike" smtClean="0">
                            <a:solidFill>
                              <a:schemeClr val="tx1"/>
                            </a:solidFill>
                            <a:latin typeface="Cambria Math" panose="02040503050406030204" pitchFamily="18" charset="0"/>
                            <a:ea typeface="微软雅黑" panose="020B0503020204020204" pitchFamily="34" charset="-122"/>
                          </a:rPr>
                        </m:ctrlPr>
                      </m:sSubPr>
                      <m:e>
                        <m:r>
                          <a:rPr lang="en-US" altLang="zh-CN" b="0" i="1" strike="sngStrike" smtClean="0">
                            <a:solidFill>
                              <a:schemeClr val="tx1"/>
                            </a:solidFill>
                            <a:latin typeface="Cambria Math" panose="02040503050406030204" pitchFamily="18" charset="0"/>
                            <a:ea typeface="微软雅黑" panose="020B0503020204020204" pitchFamily="34" charset="-122"/>
                          </a:rPr>
                          <m:t>𝐴</m:t>
                        </m:r>
                      </m:e>
                      <m:sub>
                        <m:r>
                          <a:rPr lang="en-US" altLang="zh-CN" b="0" i="1" strike="sngStrike" smtClean="0">
                            <a:solidFill>
                              <a:schemeClr val="tx1"/>
                            </a:solidFill>
                            <a:latin typeface="Cambria Math" panose="02040503050406030204" pitchFamily="18" charset="0"/>
                            <a:ea typeface="微软雅黑" panose="020B0503020204020204" pitchFamily="34" charset="-122"/>
                          </a:rPr>
                          <m:t>2</m:t>
                        </m:r>
                      </m:sub>
                    </m:sSub>
                    <m:r>
                      <a:rPr lang="en-US" altLang="zh-CN" b="0" i="1" strike="sngStrike" smtClean="0">
                        <a:solidFill>
                          <a:schemeClr val="tx1"/>
                        </a:solidFill>
                        <a:latin typeface="Cambria Math" panose="02040503050406030204" pitchFamily="18" charset="0"/>
                      </a:rPr>
                      <m:t>𝑐𝑜𝑠</m:t>
                    </m:r>
                    <m:r>
                      <a:rPr lang="en-US" altLang="zh-CN" b="0" i="1" strike="sngStrike" smtClean="0">
                        <a:solidFill>
                          <a:schemeClr val="tx1"/>
                        </a:solidFill>
                        <a:latin typeface="Cambria Math" panose="02040503050406030204" pitchFamily="18" charset="0"/>
                      </a:rPr>
                      <m:t>2</m:t>
                    </m:r>
                    <m:r>
                      <a:rPr lang="en-US" altLang="zh-CN" b="0" i="1" strike="sngStrike" smtClean="0">
                        <a:solidFill>
                          <a:schemeClr val="tx1"/>
                        </a:solidFill>
                        <a:latin typeface="Cambria Math" panose="02040503050406030204" pitchFamily="18" charset="0"/>
                      </a:rPr>
                      <m:t>𝜋</m:t>
                    </m:r>
                    <m:r>
                      <a:rPr lang="en-US" altLang="zh-CN" b="0" i="1" strike="sngStrike" smtClean="0">
                        <a:solidFill>
                          <a:srgbClr val="FF0000"/>
                        </a:solidFill>
                        <a:latin typeface="Cambria Math" panose="02040503050406030204" pitchFamily="18" charset="0"/>
                      </a:rPr>
                      <m:t>2</m:t>
                    </m:r>
                    <m:sSub>
                      <m:sSubPr>
                        <m:ctrlPr>
                          <a:rPr lang="en-US" altLang="zh-CN" i="1" strike="sngStrike" smtClean="0">
                            <a:solidFill>
                              <a:srgbClr val="FF0000"/>
                            </a:solidFill>
                            <a:latin typeface="Cambria Math" panose="02040503050406030204" pitchFamily="18" charset="0"/>
                          </a:rPr>
                        </m:ctrlPr>
                      </m:sSubPr>
                      <m:e>
                        <m:r>
                          <a:rPr lang="en-US" altLang="zh-CN" b="0" i="1" strike="sngStrike">
                            <a:solidFill>
                              <a:srgbClr val="FF0000"/>
                            </a:solidFill>
                            <a:latin typeface="Cambria Math" panose="02040503050406030204" pitchFamily="18" charset="0"/>
                          </a:rPr>
                          <m:t>𝑓</m:t>
                        </m:r>
                      </m:e>
                      <m:sub>
                        <m:r>
                          <a:rPr lang="en-US" altLang="zh-CN" b="0" i="1" strike="sngStrike">
                            <a:solidFill>
                              <a:srgbClr val="FF0000"/>
                            </a:solidFill>
                            <a:latin typeface="Cambria Math" panose="02040503050406030204" pitchFamily="18" charset="0"/>
                          </a:rPr>
                          <m:t>1</m:t>
                        </m:r>
                      </m:sub>
                    </m:sSub>
                    <m:r>
                      <a:rPr lang="en-US" altLang="zh-CN" b="0" i="1" strike="sngStrike">
                        <a:solidFill>
                          <a:schemeClr val="tx1"/>
                        </a:solidFill>
                        <a:latin typeface="Cambria Math" panose="02040503050406030204" pitchFamily="18" charset="0"/>
                      </a:rPr>
                      <m:t>𝑡</m:t>
                    </m:r>
                    <m:r>
                      <a:rPr lang="en-US" altLang="zh-CN" b="0" i="1" smtClean="0">
                        <a:solidFill>
                          <a:schemeClr val="tx1"/>
                        </a:solidFill>
                        <a:latin typeface="Cambria Math" panose="02040503050406030204" pitchFamily="18" charset="0"/>
                      </a:rPr>
                      <m:t>+</m:t>
                    </m:r>
                    <m:r>
                      <a:rPr lang="en-US" altLang="zh-CN" b="0" i="1" strike="sngStrike">
                        <a:latin typeface="Cambria Math" panose="02040503050406030204" pitchFamily="18" charset="0"/>
                        <a:ea typeface="微软雅黑" panose="020B0503020204020204" pitchFamily="34" charset="-122"/>
                      </a:rPr>
                      <m:t>0.5</m:t>
                    </m:r>
                    <m:sSub>
                      <m:sSubPr>
                        <m:ctrlPr>
                          <a:rPr lang="en-US" altLang="zh-CN" i="1" strike="sngStrike">
                            <a:latin typeface="Cambria Math" panose="02040503050406030204" pitchFamily="18" charset="0"/>
                            <a:ea typeface="微软雅黑" panose="020B0503020204020204" pitchFamily="34" charset="-122"/>
                          </a:rPr>
                        </m:ctrlPr>
                      </m:sSubPr>
                      <m:e>
                        <m:r>
                          <a:rPr lang="en-US" altLang="zh-CN" b="0" i="1" strike="sngStrike">
                            <a:latin typeface="Cambria Math" panose="02040503050406030204" pitchFamily="18" charset="0"/>
                            <a:ea typeface="微软雅黑" panose="020B0503020204020204" pitchFamily="34" charset="-122"/>
                          </a:rPr>
                          <m:t>𝐴</m:t>
                        </m:r>
                      </m:e>
                      <m:sub>
                        <m:r>
                          <a:rPr lang="en-US" altLang="zh-CN" b="0" i="1" strike="sngStrike">
                            <a:latin typeface="Cambria Math" panose="02040503050406030204" pitchFamily="18" charset="0"/>
                            <a:ea typeface="微软雅黑" panose="020B0503020204020204" pitchFamily="34" charset="-122"/>
                          </a:rPr>
                          <m:t>2</m:t>
                        </m:r>
                      </m:sub>
                    </m:sSub>
                    <m:r>
                      <a:rPr lang="en-US" altLang="zh-CN" b="0" i="1" strike="sngStrike">
                        <a:latin typeface="Cambria Math" panose="02040503050406030204" pitchFamily="18" charset="0"/>
                      </a:rPr>
                      <m:t>𝑐𝑜𝑠</m:t>
                    </m:r>
                    <m:r>
                      <a:rPr lang="en-US" altLang="zh-CN" b="0" i="1" strike="sngStrike">
                        <a:latin typeface="Cambria Math" panose="02040503050406030204" pitchFamily="18" charset="0"/>
                      </a:rPr>
                      <m:t>2</m:t>
                    </m:r>
                    <m:r>
                      <a:rPr lang="en-US" altLang="zh-CN" b="0" i="1" strike="sngStrike">
                        <a:latin typeface="Cambria Math" panose="02040503050406030204" pitchFamily="18" charset="0"/>
                      </a:rPr>
                      <m:t>𝜋</m:t>
                    </m:r>
                    <m:r>
                      <a:rPr lang="en-US" altLang="zh-CN" b="0" i="1" strike="sngStrike" smtClean="0">
                        <a:solidFill>
                          <a:srgbClr val="FF0000"/>
                        </a:solidFill>
                        <a:latin typeface="Cambria Math" panose="02040503050406030204" pitchFamily="18" charset="0"/>
                      </a:rPr>
                      <m:t>2</m:t>
                    </m:r>
                    <m:sSub>
                      <m:sSubPr>
                        <m:ctrlPr>
                          <a:rPr lang="en-US" altLang="zh-CN" i="1" strike="sngStrike">
                            <a:solidFill>
                              <a:srgbClr val="FF0000"/>
                            </a:solidFill>
                            <a:latin typeface="Cambria Math" panose="02040503050406030204" pitchFamily="18" charset="0"/>
                          </a:rPr>
                        </m:ctrlPr>
                      </m:sSubPr>
                      <m:e>
                        <m:r>
                          <a:rPr lang="en-US" altLang="zh-CN" b="0" i="1" strike="sngStrike">
                            <a:solidFill>
                              <a:srgbClr val="FF0000"/>
                            </a:solidFill>
                            <a:latin typeface="Cambria Math" panose="02040503050406030204" pitchFamily="18" charset="0"/>
                          </a:rPr>
                          <m:t>𝑓</m:t>
                        </m:r>
                      </m:e>
                      <m:sub>
                        <m:r>
                          <a:rPr lang="en-US" altLang="zh-CN" b="0" i="1" strike="sngStrike" smtClean="0">
                            <a:solidFill>
                              <a:srgbClr val="FF0000"/>
                            </a:solidFill>
                            <a:latin typeface="Cambria Math" panose="02040503050406030204" pitchFamily="18" charset="0"/>
                          </a:rPr>
                          <m:t>2</m:t>
                        </m:r>
                      </m:sub>
                    </m:sSub>
                    <m:r>
                      <a:rPr lang="en-US" altLang="zh-CN" b="0" i="1" strike="sngStrike">
                        <a:latin typeface="Cambria Math" panose="02040503050406030204" pitchFamily="18" charset="0"/>
                      </a:rPr>
                      <m:t>𝑡</m:t>
                    </m:r>
                    <m:r>
                      <a:rPr lang="en-US" altLang="zh-CN" b="0" i="1" strike="sngStrike" smtClean="0">
                        <a:latin typeface="Cambria Math" panose="02040503050406030204" pitchFamily="18" charset="0"/>
                      </a:rPr>
                      <m:t>+</m:t>
                    </m:r>
                    <m:sSub>
                      <m:sSubPr>
                        <m:ctrlPr>
                          <a:rPr lang="en-US" altLang="zh-CN" i="1" strike="sngStrike" smtClean="0">
                            <a:latin typeface="Cambria Math" panose="02040503050406030204" pitchFamily="18" charset="0"/>
                          </a:rPr>
                        </m:ctrlPr>
                      </m:sSubPr>
                      <m:e>
                        <m:r>
                          <a:rPr lang="en-US" altLang="zh-CN" b="0" i="1" strike="sngStrike" smtClean="0">
                            <a:latin typeface="Cambria Math" panose="02040503050406030204" pitchFamily="18" charset="0"/>
                          </a:rPr>
                          <m:t>𝐴</m:t>
                        </m:r>
                      </m:e>
                      <m:sub>
                        <m:r>
                          <a:rPr lang="en-US" altLang="zh-CN" b="0" i="1" strike="sngStrike" smtClean="0">
                            <a:latin typeface="Cambria Math" panose="02040503050406030204" pitchFamily="18" charset="0"/>
                          </a:rPr>
                          <m:t>2</m:t>
                        </m:r>
                      </m:sub>
                    </m:sSub>
                    <m:r>
                      <a:rPr lang="en-US" altLang="zh-CN" b="0" i="1" strike="sngStrike">
                        <a:latin typeface="Cambria Math" panose="02040503050406030204" pitchFamily="18" charset="0"/>
                      </a:rPr>
                      <m:t>𝑐𝑜𝑠</m:t>
                    </m:r>
                    <m:r>
                      <a:rPr lang="en-US" altLang="zh-CN" b="0" i="1" strike="sngStrike">
                        <a:latin typeface="Cambria Math" panose="02040503050406030204" pitchFamily="18" charset="0"/>
                      </a:rPr>
                      <m:t>2</m:t>
                    </m:r>
                    <m:r>
                      <a:rPr lang="en-US" altLang="zh-CN" b="0" i="1" strike="sngStrike">
                        <a:latin typeface="Cambria Math" panose="02040503050406030204" pitchFamily="18" charset="0"/>
                      </a:rPr>
                      <m:t>𝜋</m:t>
                    </m:r>
                    <m:d>
                      <m:dPr>
                        <m:ctrlPr>
                          <a:rPr lang="en-US" altLang="zh-CN" i="1" strike="sngStrike" smtClean="0">
                            <a:latin typeface="Cambria Math" panose="02040503050406030204" pitchFamily="18" charset="0"/>
                          </a:rPr>
                        </m:ctrlPr>
                      </m:dPr>
                      <m:e>
                        <m:sSub>
                          <m:sSubPr>
                            <m:ctrlPr>
                              <a:rPr lang="en-US" altLang="zh-CN" i="1" strike="sngStrike" smtClean="0">
                                <a:solidFill>
                                  <a:srgbClr val="FF0000"/>
                                </a:solidFill>
                                <a:latin typeface="Cambria Math" panose="02040503050406030204" pitchFamily="18" charset="0"/>
                              </a:rPr>
                            </m:ctrlPr>
                          </m:sSubPr>
                          <m:e>
                            <m:r>
                              <a:rPr lang="en-US" altLang="zh-CN" b="0" i="1" strike="sngStrike">
                                <a:solidFill>
                                  <a:srgbClr val="FF0000"/>
                                </a:solidFill>
                                <a:latin typeface="Cambria Math" panose="02040503050406030204" pitchFamily="18" charset="0"/>
                              </a:rPr>
                              <m:t>𝑓</m:t>
                            </m:r>
                          </m:e>
                          <m:sub>
                            <m:r>
                              <a:rPr lang="en-US" altLang="zh-CN" b="0" i="1" strike="sngStrike">
                                <a:solidFill>
                                  <a:srgbClr val="FF0000"/>
                                </a:solidFill>
                                <a:latin typeface="Cambria Math" panose="02040503050406030204" pitchFamily="18" charset="0"/>
                              </a:rPr>
                              <m:t>1</m:t>
                            </m:r>
                          </m:sub>
                        </m:sSub>
                        <m:r>
                          <a:rPr lang="en-US" altLang="zh-CN" b="0" i="1" strike="sngStrike" smtClean="0">
                            <a:solidFill>
                              <a:srgbClr val="FF0000"/>
                            </a:solidFill>
                            <a:latin typeface="Cambria Math" panose="02040503050406030204" pitchFamily="18" charset="0"/>
                          </a:rPr>
                          <m:t>+</m:t>
                        </m:r>
                        <m:sSub>
                          <m:sSubPr>
                            <m:ctrlPr>
                              <a:rPr lang="en-US" altLang="zh-CN" i="1" strike="sngStrike" smtClean="0">
                                <a:solidFill>
                                  <a:srgbClr val="FF0000"/>
                                </a:solidFill>
                                <a:latin typeface="Cambria Math" panose="02040503050406030204" pitchFamily="18" charset="0"/>
                              </a:rPr>
                            </m:ctrlPr>
                          </m:sSubPr>
                          <m:e>
                            <m:r>
                              <a:rPr lang="en-US" altLang="zh-CN" b="0" i="1" strike="sngStrike" smtClean="0">
                                <a:solidFill>
                                  <a:srgbClr val="FF0000"/>
                                </a:solidFill>
                                <a:latin typeface="Cambria Math" panose="02040503050406030204" pitchFamily="18" charset="0"/>
                              </a:rPr>
                              <m:t>𝑓</m:t>
                            </m:r>
                          </m:e>
                          <m:sub>
                            <m:r>
                              <a:rPr lang="en-US" altLang="zh-CN" b="0" i="1" strike="sngStrike" smtClean="0">
                                <a:solidFill>
                                  <a:srgbClr val="FF0000"/>
                                </a:solidFill>
                                <a:latin typeface="Cambria Math" panose="02040503050406030204" pitchFamily="18" charset="0"/>
                              </a:rPr>
                              <m:t>2</m:t>
                            </m:r>
                          </m:sub>
                        </m:sSub>
                      </m:e>
                    </m:d>
                    <m:r>
                      <a:rPr lang="en-US" altLang="zh-CN" b="0" i="1" strike="sngStrike">
                        <a:latin typeface="Cambria Math" panose="02040503050406030204" pitchFamily="18" charset="0"/>
                      </a:rPr>
                      <m:t>𝑡</m:t>
                    </m:r>
                    <m:r>
                      <a:rPr lang="en-US" altLang="zh-CN" b="0" i="1" smtClean="0">
                        <a:latin typeface="Cambria Math" panose="02040503050406030204" pitchFamily="18" charset="0"/>
                      </a:rPr>
                      <m:t>+</m:t>
                    </m:r>
                    <m:sSub>
                      <m:sSubPr>
                        <m:ctrlPr>
                          <a:rPr lang="en-US" altLang="zh-CN" i="1">
                            <a:latin typeface="Cambria Math" panose="02040503050406030204" pitchFamily="18" charset="0"/>
                          </a:rPr>
                        </m:ctrlPr>
                      </m:sSubPr>
                      <m:e>
                        <m:r>
                          <a:rPr lang="en-US" altLang="zh-CN" b="0" i="1">
                            <a:latin typeface="Cambria Math" panose="02040503050406030204" pitchFamily="18" charset="0"/>
                          </a:rPr>
                          <m:t>𝐴</m:t>
                        </m:r>
                      </m:e>
                      <m:sub>
                        <m:r>
                          <a:rPr lang="en-US" altLang="zh-CN" b="0" i="1">
                            <a:latin typeface="Cambria Math" panose="02040503050406030204" pitchFamily="18" charset="0"/>
                          </a:rPr>
                          <m:t>2</m:t>
                        </m:r>
                      </m:sub>
                    </m:sSub>
                    <m:r>
                      <a:rPr lang="en-US" altLang="zh-CN" b="0" i="1">
                        <a:latin typeface="Cambria Math" panose="02040503050406030204" pitchFamily="18" charset="0"/>
                      </a:rPr>
                      <m:t>𝑐𝑜𝑠</m:t>
                    </m:r>
                    <m:r>
                      <a:rPr lang="en-US" altLang="zh-CN" b="0" i="1">
                        <a:latin typeface="Cambria Math" panose="02040503050406030204" pitchFamily="18" charset="0"/>
                      </a:rPr>
                      <m:t>2</m:t>
                    </m:r>
                    <m:r>
                      <a:rPr lang="en-US" altLang="zh-CN" b="0" i="1">
                        <a:latin typeface="Cambria Math" panose="02040503050406030204" pitchFamily="18" charset="0"/>
                      </a:rPr>
                      <m:t>𝜋</m:t>
                    </m:r>
                    <m:d>
                      <m:dPr>
                        <m:ctrlPr>
                          <a:rPr lang="en-US" altLang="zh-CN" i="1">
                            <a:latin typeface="Cambria Math" panose="02040503050406030204" pitchFamily="18" charset="0"/>
                          </a:rPr>
                        </m:ctrlPr>
                      </m:dPr>
                      <m:e>
                        <m:sSub>
                          <m:sSubPr>
                            <m:ctrlPr>
                              <a:rPr lang="en-US" altLang="zh-CN" i="1" smtClean="0">
                                <a:solidFill>
                                  <a:srgbClr val="FF0000"/>
                                </a:solidFill>
                                <a:latin typeface="Cambria Math" panose="02040503050406030204" pitchFamily="18" charset="0"/>
                              </a:rPr>
                            </m:ctrlPr>
                          </m:sSubPr>
                          <m:e>
                            <m:r>
                              <a:rPr lang="en-US" altLang="zh-CN" b="0" i="1">
                                <a:solidFill>
                                  <a:srgbClr val="FF0000"/>
                                </a:solidFill>
                                <a:latin typeface="Cambria Math" panose="02040503050406030204" pitchFamily="18" charset="0"/>
                              </a:rPr>
                              <m:t>𝑓</m:t>
                            </m:r>
                          </m:e>
                          <m:sub>
                            <m:r>
                              <a:rPr lang="en-US" altLang="zh-CN" b="0" i="1">
                                <a:solidFill>
                                  <a:srgbClr val="FF0000"/>
                                </a:solidFill>
                                <a:latin typeface="Cambria Math" panose="02040503050406030204" pitchFamily="18" charset="0"/>
                              </a:rPr>
                              <m:t>1</m:t>
                            </m:r>
                          </m:sub>
                        </m:sSub>
                        <m:r>
                          <a:rPr lang="en-US" altLang="zh-CN" b="0" i="1" smtClean="0">
                            <a:solidFill>
                              <a:srgbClr val="FF0000"/>
                            </a:solidFill>
                            <a:latin typeface="Cambria Math" panose="02040503050406030204" pitchFamily="18" charset="0"/>
                          </a:rPr>
                          <m:t>−</m:t>
                        </m:r>
                        <m:sSub>
                          <m:sSubPr>
                            <m:ctrlPr>
                              <a:rPr lang="en-US" altLang="zh-CN" i="1">
                                <a:solidFill>
                                  <a:srgbClr val="FF0000"/>
                                </a:solidFill>
                                <a:latin typeface="Cambria Math" panose="02040503050406030204" pitchFamily="18" charset="0"/>
                              </a:rPr>
                            </m:ctrlPr>
                          </m:sSubPr>
                          <m:e>
                            <m:r>
                              <a:rPr lang="en-US" altLang="zh-CN" b="0" i="1">
                                <a:solidFill>
                                  <a:srgbClr val="FF0000"/>
                                </a:solidFill>
                                <a:latin typeface="Cambria Math" panose="02040503050406030204" pitchFamily="18" charset="0"/>
                              </a:rPr>
                              <m:t>𝑓</m:t>
                            </m:r>
                          </m:e>
                          <m:sub>
                            <m:r>
                              <a:rPr lang="en-US" altLang="zh-CN" b="0" i="1">
                                <a:solidFill>
                                  <a:srgbClr val="FF0000"/>
                                </a:solidFill>
                                <a:latin typeface="Cambria Math" panose="02040503050406030204" pitchFamily="18" charset="0"/>
                              </a:rPr>
                              <m:t>2</m:t>
                            </m:r>
                          </m:sub>
                        </m:sSub>
                      </m:e>
                    </m:d>
                    <m:r>
                      <a:rPr lang="en-US" altLang="zh-CN" b="0" i="1">
                        <a:latin typeface="Cambria Math" panose="02040503050406030204" pitchFamily="18" charset="0"/>
                      </a:rPr>
                      <m:t>𝑡</m:t>
                    </m:r>
                  </m:oMath>
                </a14:m>
                <a:endParaRPr lang="en-US" altLang="zh-CN" dirty="0">
                  <a:solidFill>
                    <a:schemeClr val="tx1"/>
                  </a:solidFill>
                  <a:ea typeface="微软雅黑" panose="020B0503020204020204" pitchFamily="34" charset="-122"/>
                </a:endParaRPr>
              </a:p>
            </p:txBody>
          </p:sp>
        </mc:Choice>
        <mc:Fallback xmlns="">
          <p:sp>
            <p:nvSpPr>
              <p:cNvPr id="8" name="Rectangle 7">
                <a:extLst>
                  <a:ext uri="{FF2B5EF4-FFF2-40B4-BE49-F238E27FC236}">
                    <a16:creationId xmlns:a16="http://schemas.microsoft.com/office/drawing/2014/main" id="{A829971D-3A7A-51B4-829B-4DC87E3811EB}"/>
                  </a:ext>
                </a:extLst>
              </p:cNvPr>
              <p:cNvSpPr>
                <a:spLocks noRot="1" noChangeAspect="1" noMove="1" noResize="1" noEditPoints="1" noAdjustHandles="1" noChangeArrowheads="1" noChangeShapeType="1" noTextEdit="1"/>
              </p:cNvSpPr>
              <p:nvPr/>
            </p:nvSpPr>
            <p:spPr>
              <a:xfrm>
                <a:off x="5166322" y="3872436"/>
                <a:ext cx="6807247" cy="1449564"/>
              </a:xfrm>
              <a:prstGeom prst="rect">
                <a:avLst/>
              </a:prstGeom>
              <a:blipFill>
                <a:blip r:embed="rId5"/>
                <a:stretch>
                  <a:fillRect l="-559" b="-2586"/>
                </a:stretch>
              </a:blipFill>
            </p:spPr>
            <p:txBody>
              <a:bodyPr/>
              <a:lstStyle/>
              <a:p>
                <a:r>
                  <a:rPr lang="en-CN">
                    <a:noFill/>
                  </a:rPr>
                  <a:t> </a:t>
                </a:r>
              </a:p>
            </p:txBody>
          </p:sp>
        </mc:Fallback>
      </mc:AlternateContent>
      <p:sp>
        <p:nvSpPr>
          <p:cNvPr id="3" name="Rectangle 2">
            <a:extLst>
              <a:ext uri="{FF2B5EF4-FFF2-40B4-BE49-F238E27FC236}">
                <a16:creationId xmlns:a16="http://schemas.microsoft.com/office/drawing/2014/main" id="{439FD3E6-1A2E-FA9F-ED33-5A5341F37175}"/>
              </a:ext>
            </a:extLst>
          </p:cNvPr>
          <p:cNvSpPr/>
          <p:nvPr/>
        </p:nvSpPr>
        <p:spPr>
          <a:xfrm>
            <a:off x="9410700" y="4910675"/>
            <a:ext cx="1981200" cy="535558"/>
          </a:xfrm>
          <a:prstGeom prst="rect">
            <a:avLst/>
          </a:prstGeom>
          <a:noFill/>
          <a:ln w="508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3610987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Meta-Speaker</a:t>
            </a:r>
            <a:r>
              <a:rPr lang="zh-CN" altLang="en-US" dirty="0"/>
              <a:t> </a:t>
            </a:r>
            <a:r>
              <a:rPr lang="en-US" altLang="zh-CN" dirty="0"/>
              <a:t>Design</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12</a:t>
            </a:fld>
            <a:endParaRPr lang="zh-CN" altLang="en-US" dirty="0"/>
          </a:p>
        </p:txBody>
      </p:sp>
      <p:sp>
        <p:nvSpPr>
          <p:cNvPr id="3" name="矩形 2">
            <a:extLst>
              <a:ext uri="{FF2B5EF4-FFF2-40B4-BE49-F238E27FC236}">
                <a16:creationId xmlns:a16="http://schemas.microsoft.com/office/drawing/2014/main" id="{3BE027B6-A606-68A3-2F65-957E20926572}"/>
              </a:ext>
            </a:extLst>
          </p:cNvPr>
          <p:cNvSpPr/>
          <p:nvPr/>
        </p:nvSpPr>
        <p:spPr>
          <a:xfrm>
            <a:off x="594359" y="2638763"/>
            <a:ext cx="371475" cy="1370723"/>
          </a:xfrm>
          <a:prstGeom prst="rect">
            <a:avLst/>
          </a:prstGeom>
          <a:solidFill>
            <a:schemeClr val="tx1">
              <a:lumMod val="65000"/>
              <a:lumOff val="3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DFDA3FAD-F1F6-6052-16AC-AAE688FC89B7}"/>
              </a:ext>
            </a:extLst>
          </p:cNvPr>
          <p:cNvSpPr/>
          <p:nvPr/>
        </p:nvSpPr>
        <p:spPr>
          <a:xfrm rot="21116737">
            <a:off x="954803" y="2776167"/>
            <a:ext cx="5777865" cy="249285"/>
          </a:xfrm>
          <a:prstGeom prst="ellipse">
            <a:avLst/>
          </a:prstGeom>
          <a:solidFill>
            <a:schemeClr val="accent2">
              <a:alpha val="64000"/>
            </a:schemeClr>
          </a:solidFill>
          <a:ln w="47625">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4">
            <a:extLst>
              <a:ext uri="{FF2B5EF4-FFF2-40B4-BE49-F238E27FC236}">
                <a16:creationId xmlns:a16="http://schemas.microsoft.com/office/drawing/2014/main" id="{49137D94-99B0-87C4-1041-70E6F7F448D6}"/>
              </a:ext>
            </a:extLst>
          </p:cNvPr>
          <p:cNvSpPr txBox="1"/>
          <p:nvPr/>
        </p:nvSpPr>
        <p:spPr>
          <a:xfrm>
            <a:off x="-1" y="4092788"/>
            <a:ext cx="3097323" cy="369332"/>
          </a:xfrm>
          <a:prstGeom prst="rect">
            <a:avLst/>
          </a:prstGeom>
          <a:noFill/>
        </p:spPr>
        <p:txBody>
          <a:bodyPr wrap="none" rtlCol="0">
            <a:spAutoFit/>
          </a:bodyPr>
          <a:lstStyle/>
          <a:p>
            <a:r>
              <a:rPr lang="en-US" altLang="zh-CN" b="1" dirty="0">
                <a:latin typeface="Georgia" panose="02040502050405020303" pitchFamily="18" charset="0"/>
                <a:ea typeface="微软雅黑" panose="020B0503020204020204" pitchFamily="34" charset="-122"/>
              </a:rPr>
              <a:t>Ultrasonic Phased Array</a:t>
            </a:r>
            <a:endParaRPr lang="zh-CN" altLang="en-US" b="1" dirty="0">
              <a:latin typeface="Georgia" panose="02040502050405020303" pitchFamily="18" charset="0"/>
              <a:ea typeface="微软雅黑" panose="020B0503020204020204" pitchFamily="34" charset="-122"/>
            </a:endParaRPr>
          </a:p>
        </p:txBody>
      </p:sp>
      <p:sp>
        <p:nvSpPr>
          <p:cNvPr id="7" name="文本框 14">
            <a:extLst>
              <a:ext uri="{FF2B5EF4-FFF2-40B4-BE49-F238E27FC236}">
                <a16:creationId xmlns:a16="http://schemas.microsoft.com/office/drawing/2014/main" id="{B52B4B37-D0EC-FE74-A58A-8A041F3CDD0F}"/>
              </a:ext>
            </a:extLst>
          </p:cNvPr>
          <p:cNvSpPr txBox="1"/>
          <p:nvPr/>
        </p:nvSpPr>
        <p:spPr>
          <a:xfrm>
            <a:off x="2574470" y="5480749"/>
            <a:ext cx="3097323" cy="369332"/>
          </a:xfrm>
          <a:prstGeom prst="rect">
            <a:avLst/>
          </a:prstGeom>
          <a:noFill/>
        </p:spPr>
        <p:txBody>
          <a:bodyPr wrap="none" rtlCol="0">
            <a:spAutoFit/>
          </a:bodyPr>
          <a:lstStyle/>
          <a:p>
            <a:r>
              <a:rPr lang="en-US" altLang="zh-CN" b="1" dirty="0">
                <a:latin typeface="Georgia" panose="02040502050405020303" pitchFamily="18" charset="0"/>
                <a:ea typeface="微软雅黑" panose="020B0503020204020204" pitchFamily="34" charset="-122"/>
              </a:rPr>
              <a:t>Ultrasonic Phased Array</a:t>
            </a:r>
            <a:endParaRPr lang="zh-CN" altLang="en-US" b="1" dirty="0">
              <a:latin typeface="Georgia" panose="02040502050405020303" pitchFamily="18" charset="0"/>
              <a:ea typeface="微软雅黑" panose="020B0503020204020204" pitchFamily="34" charset="-122"/>
            </a:endParaRPr>
          </a:p>
        </p:txBody>
      </p:sp>
      <p:sp>
        <p:nvSpPr>
          <p:cNvPr id="8" name="文本框 19">
            <a:extLst>
              <a:ext uri="{FF2B5EF4-FFF2-40B4-BE49-F238E27FC236}">
                <a16:creationId xmlns:a16="http://schemas.microsoft.com/office/drawing/2014/main" id="{186188F2-54AF-4644-91EF-3998D6E2ED0C}"/>
              </a:ext>
            </a:extLst>
          </p:cNvPr>
          <p:cNvSpPr txBox="1"/>
          <p:nvPr/>
        </p:nvSpPr>
        <p:spPr>
          <a:xfrm>
            <a:off x="5671793" y="3075820"/>
            <a:ext cx="2972289" cy="369332"/>
          </a:xfrm>
          <a:prstGeom prst="rect">
            <a:avLst/>
          </a:prstGeom>
          <a:noFill/>
        </p:spPr>
        <p:txBody>
          <a:bodyPr wrap="square" rtlCol="0">
            <a:spAutoFit/>
          </a:bodyPr>
          <a:lstStyle/>
          <a:p>
            <a:r>
              <a:rPr lang="en-US" altLang="zh-CN" b="1" dirty="0">
                <a:solidFill>
                  <a:srgbClr val="0070C0"/>
                </a:solidFill>
                <a:latin typeface="Georgia" panose="02040502050405020303" pitchFamily="18" charset="0"/>
                <a:ea typeface="微软雅黑" panose="020B0503020204020204" pitchFamily="34" charset="-122"/>
              </a:rPr>
              <a:t>Audible Region</a:t>
            </a:r>
            <a:endParaRPr lang="zh-CN" altLang="en-US" b="1" dirty="0">
              <a:solidFill>
                <a:srgbClr val="0070C0"/>
              </a:solidFill>
              <a:latin typeface="Georgia" panose="02040502050405020303" pitchFamily="18" charset="0"/>
              <a:ea typeface="微软雅黑" panose="020B0503020204020204" pitchFamily="34" charset="-122"/>
            </a:endParaRPr>
          </a:p>
        </p:txBody>
      </p:sp>
      <p:sp>
        <p:nvSpPr>
          <p:cNvPr id="9" name="椭圆 12">
            <a:extLst>
              <a:ext uri="{FF2B5EF4-FFF2-40B4-BE49-F238E27FC236}">
                <a16:creationId xmlns:a16="http://schemas.microsoft.com/office/drawing/2014/main" id="{E340EEE3-3235-AA29-7029-F08EA7C4F0DD}"/>
              </a:ext>
            </a:extLst>
          </p:cNvPr>
          <p:cNvSpPr/>
          <p:nvPr/>
        </p:nvSpPr>
        <p:spPr>
          <a:xfrm rot="15118593">
            <a:off x="2457266" y="3053691"/>
            <a:ext cx="3792761" cy="258137"/>
          </a:xfrm>
          <a:prstGeom prst="ellipse">
            <a:avLst/>
          </a:prstGeom>
          <a:solidFill>
            <a:schemeClr val="tx1">
              <a:lumMod val="50000"/>
              <a:lumOff val="50000"/>
              <a:alpha val="64000"/>
            </a:schemeClr>
          </a:solidFill>
          <a:ln w="38100">
            <a:solidFill>
              <a:schemeClr val="tx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6">
            <a:extLst>
              <a:ext uri="{FF2B5EF4-FFF2-40B4-BE49-F238E27FC236}">
                <a16:creationId xmlns:a16="http://schemas.microsoft.com/office/drawing/2014/main" id="{F77CE02E-6B87-98BE-B9DE-EA6BC7BFB61D}"/>
              </a:ext>
            </a:extLst>
          </p:cNvPr>
          <p:cNvSpPr/>
          <p:nvPr/>
        </p:nvSpPr>
        <p:spPr>
          <a:xfrm>
            <a:off x="3904694" y="2527117"/>
            <a:ext cx="645585" cy="645585"/>
          </a:xfrm>
          <a:prstGeom prst="ellipse">
            <a:avLst/>
          </a:prstGeom>
          <a:noFill/>
          <a:ln w="539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1" name="矩形 2">
            <a:extLst>
              <a:ext uri="{FF2B5EF4-FFF2-40B4-BE49-F238E27FC236}">
                <a16:creationId xmlns:a16="http://schemas.microsoft.com/office/drawing/2014/main" id="{F0D4D523-AABC-F8C0-B11B-999468DF668F}"/>
              </a:ext>
            </a:extLst>
          </p:cNvPr>
          <p:cNvSpPr/>
          <p:nvPr/>
        </p:nvSpPr>
        <p:spPr>
          <a:xfrm rot="16200000">
            <a:off x="4727110" y="4505802"/>
            <a:ext cx="371475" cy="1370723"/>
          </a:xfrm>
          <a:prstGeom prst="rect">
            <a:avLst/>
          </a:prstGeom>
          <a:solidFill>
            <a:schemeClr val="tx1">
              <a:lumMod val="65000"/>
              <a:lumOff val="3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1">
            <a:extLst>
              <a:ext uri="{FF2B5EF4-FFF2-40B4-BE49-F238E27FC236}">
                <a16:creationId xmlns:a16="http://schemas.microsoft.com/office/drawing/2014/main" id="{3DF1A640-9C98-6048-30B0-AF10B188D142}"/>
              </a:ext>
            </a:extLst>
          </p:cNvPr>
          <p:cNvSpPr txBox="1"/>
          <p:nvPr/>
        </p:nvSpPr>
        <p:spPr>
          <a:xfrm>
            <a:off x="6021253" y="2089802"/>
            <a:ext cx="1503617" cy="307777"/>
          </a:xfrm>
          <a:prstGeom prst="rect">
            <a:avLst/>
          </a:prstGeom>
          <a:noFill/>
        </p:spPr>
        <p:txBody>
          <a:bodyPr wrap="none" lIns="0" tIns="0" rIns="0" bIns="0" rtlCol="0">
            <a:spAutoFit/>
          </a:bodyPr>
          <a:lstStyle/>
          <a:p>
            <a:r>
              <a:rPr lang="en-CN" sz="2000" b="1" dirty="0">
                <a:latin typeface="Georgia" panose="02040502050405020303" pitchFamily="18" charset="0"/>
              </a:rPr>
              <a:t>Ultrasound</a:t>
            </a:r>
          </a:p>
        </p:txBody>
      </p:sp>
      <p:sp>
        <p:nvSpPr>
          <p:cNvPr id="13" name="TextBox 12">
            <a:extLst>
              <a:ext uri="{FF2B5EF4-FFF2-40B4-BE49-F238E27FC236}">
                <a16:creationId xmlns:a16="http://schemas.microsoft.com/office/drawing/2014/main" id="{C2119AB2-F087-9A30-B788-D9A374D431B0}"/>
              </a:ext>
            </a:extLst>
          </p:cNvPr>
          <p:cNvSpPr txBox="1"/>
          <p:nvPr/>
        </p:nvSpPr>
        <p:spPr>
          <a:xfrm>
            <a:off x="3941101" y="1095937"/>
            <a:ext cx="1503617" cy="307777"/>
          </a:xfrm>
          <a:prstGeom prst="rect">
            <a:avLst/>
          </a:prstGeom>
          <a:noFill/>
        </p:spPr>
        <p:txBody>
          <a:bodyPr wrap="none" lIns="0" tIns="0" rIns="0" bIns="0" rtlCol="0">
            <a:spAutoFit/>
          </a:bodyPr>
          <a:lstStyle/>
          <a:p>
            <a:r>
              <a:rPr lang="en-CN" sz="2000" b="1" dirty="0">
                <a:latin typeface="Georgia" panose="02040502050405020303" pitchFamily="18" charset="0"/>
              </a:rPr>
              <a:t>Ultrasound</a:t>
            </a:r>
          </a:p>
        </p:txBody>
      </p:sp>
      <p:cxnSp>
        <p:nvCxnSpPr>
          <p:cNvPr id="14" name="Straight Arrow Connector 13">
            <a:extLst>
              <a:ext uri="{FF2B5EF4-FFF2-40B4-BE49-F238E27FC236}">
                <a16:creationId xmlns:a16="http://schemas.microsoft.com/office/drawing/2014/main" id="{4E22E3C9-F73B-C8DF-02A0-7B084306660E}"/>
              </a:ext>
            </a:extLst>
          </p:cNvPr>
          <p:cNvCxnSpPr>
            <a:cxnSpLocks/>
            <a:endCxn id="8" idx="1"/>
          </p:cNvCxnSpPr>
          <p:nvPr/>
        </p:nvCxnSpPr>
        <p:spPr>
          <a:xfrm>
            <a:off x="4653429" y="3058319"/>
            <a:ext cx="1018364" cy="202167"/>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EB98FD0A-E91C-2601-05F9-318C3A5E2062}"/>
              </a:ext>
            </a:extLst>
          </p:cNvPr>
          <p:cNvSpPr txBox="1"/>
          <p:nvPr/>
        </p:nvSpPr>
        <p:spPr>
          <a:xfrm>
            <a:off x="6023946" y="3906654"/>
            <a:ext cx="5862533" cy="2031325"/>
          </a:xfrm>
          <a:prstGeom prst="rect">
            <a:avLst/>
          </a:prstGeom>
          <a:noFill/>
        </p:spPr>
        <p:txBody>
          <a:bodyPr wrap="square">
            <a:spAutoFit/>
          </a:bodyPr>
          <a:lstStyle/>
          <a:p>
            <a:pPr marL="285750" indent="-285750">
              <a:buFont typeface="Arial" panose="020B0604020202020204" pitchFamily="34" charset="0"/>
              <a:buChar char="•"/>
            </a:pPr>
            <a:endParaRPr lang="en-US" dirty="0">
              <a:latin typeface="Georgia" panose="02040502050405020303" pitchFamily="18" charset="0"/>
            </a:endParaRPr>
          </a:p>
          <a:p>
            <a:pPr marL="285750" indent="-285750">
              <a:buFont typeface="Arial" panose="020B0604020202020204" pitchFamily="34" charset="0"/>
              <a:buChar char="•"/>
            </a:pPr>
            <a:r>
              <a:rPr lang="en-US" dirty="0">
                <a:latin typeface="Georgia" panose="02040502050405020303" pitchFamily="18" charset="0"/>
              </a:rPr>
              <a:t>By varying the beamwidth, we can manipulate </a:t>
            </a:r>
            <a:r>
              <a:rPr lang="en-US" b="1" dirty="0">
                <a:latin typeface="Georgia" panose="02040502050405020303" pitchFamily="18" charset="0"/>
              </a:rPr>
              <a:t>the size of the audible region</a:t>
            </a:r>
            <a:r>
              <a:rPr lang="en-US" dirty="0">
                <a:latin typeface="Georgia" panose="02040502050405020303" pitchFamily="18" charset="0"/>
              </a:rPr>
              <a:t>. </a:t>
            </a:r>
          </a:p>
          <a:p>
            <a:pPr marL="285750" indent="-285750">
              <a:buFont typeface="Arial" panose="020B0604020202020204" pitchFamily="34" charset="0"/>
              <a:buChar char="•"/>
            </a:pPr>
            <a:endParaRPr lang="en-US" dirty="0">
              <a:latin typeface="Georgia" panose="02040502050405020303" pitchFamily="18" charset="0"/>
            </a:endParaRPr>
          </a:p>
          <a:p>
            <a:pPr marL="285750" indent="-285750">
              <a:buFont typeface="Arial" panose="020B0604020202020204" pitchFamily="34" charset="0"/>
              <a:buChar char="•"/>
            </a:pPr>
            <a:r>
              <a:rPr lang="en-US" dirty="0">
                <a:latin typeface="Georgia" panose="02040502050405020303" pitchFamily="18" charset="0"/>
              </a:rPr>
              <a:t>By steering the the array orientation, we can manipulate </a:t>
            </a:r>
            <a:r>
              <a:rPr lang="en-US" b="1" dirty="0">
                <a:latin typeface="Georgia" panose="02040502050405020303" pitchFamily="18" charset="0"/>
              </a:rPr>
              <a:t>the location of the audible region</a:t>
            </a:r>
            <a:r>
              <a:rPr lang="en-US" dirty="0">
                <a:latin typeface="Georgia" panose="02040502050405020303" pitchFamily="18" charset="0"/>
              </a:rPr>
              <a:t>. </a:t>
            </a:r>
          </a:p>
          <a:p>
            <a:pPr marL="285750" indent="-285750">
              <a:buFont typeface="Arial" panose="020B0604020202020204" pitchFamily="34" charset="0"/>
              <a:buChar char="•"/>
            </a:pPr>
            <a:endParaRPr lang="en-US" dirty="0">
              <a:latin typeface="Georgia" panose="02040502050405020303" pitchFamily="18" charset="0"/>
            </a:endParaRPr>
          </a:p>
        </p:txBody>
      </p:sp>
    </p:spTree>
    <p:extLst>
      <p:ext uri="{BB962C8B-B14F-4D97-AF65-F5344CB8AC3E}">
        <p14:creationId xmlns:p14="http://schemas.microsoft.com/office/powerpoint/2010/main" val="1603668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Quick Validations</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13</a:t>
            </a:fld>
            <a:endParaRPr lang="zh-CN" altLang="en-US"/>
          </a:p>
        </p:txBody>
      </p:sp>
      <p:grpSp>
        <p:nvGrpSpPr>
          <p:cNvPr id="18" name="Group 17">
            <a:extLst>
              <a:ext uri="{FF2B5EF4-FFF2-40B4-BE49-F238E27FC236}">
                <a16:creationId xmlns:a16="http://schemas.microsoft.com/office/drawing/2014/main" id="{9BFD7525-5F0F-7577-78F5-2CE557135596}"/>
              </a:ext>
            </a:extLst>
          </p:cNvPr>
          <p:cNvGrpSpPr/>
          <p:nvPr/>
        </p:nvGrpSpPr>
        <p:grpSpPr>
          <a:xfrm>
            <a:off x="165882" y="1597605"/>
            <a:ext cx="11860231" cy="2269189"/>
            <a:chOff x="165884" y="1991060"/>
            <a:chExt cx="11860231" cy="2269189"/>
          </a:xfrm>
        </p:grpSpPr>
        <p:pic>
          <p:nvPicPr>
            <p:cNvPr id="10" name="Picture 9">
              <a:extLst>
                <a:ext uri="{FF2B5EF4-FFF2-40B4-BE49-F238E27FC236}">
                  <a16:creationId xmlns:a16="http://schemas.microsoft.com/office/drawing/2014/main" id="{FF5FDAF5-F593-CEDA-A98A-9866335DB3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884" y="1991060"/>
              <a:ext cx="11860231" cy="1729617"/>
            </a:xfrm>
            <a:prstGeom prst="rect">
              <a:avLst/>
            </a:prstGeom>
          </p:spPr>
        </p:pic>
        <p:sp>
          <p:nvSpPr>
            <p:cNvPr id="11" name="矩形 18">
              <a:extLst>
                <a:ext uri="{FF2B5EF4-FFF2-40B4-BE49-F238E27FC236}">
                  <a16:creationId xmlns:a16="http://schemas.microsoft.com/office/drawing/2014/main" id="{8C001F04-8F6B-E4C4-92A2-98C64BA4FFC9}"/>
                </a:ext>
              </a:extLst>
            </p:cNvPr>
            <p:cNvSpPr/>
            <p:nvPr/>
          </p:nvSpPr>
          <p:spPr>
            <a:xfrm>
              <a:off x="710851" y="3890917"/>
              <a:ext cx="2036135"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(a) Deployment</a:t>
              </a:r>
              <a:endParaRPr lang="zh-CN" altLang="en-US" dirty="0">
                <a:latin typeface="Georgia" panose="02040502050405020303" pitchFamily="18" charset="0"/>
                <a:ea typeface="微软雅黑" panose="020B0503020204020204" pitchFamily="34" charset="-122"/>
              </a:endParaRPr>
            </a:p>
          </p:txBody>
        </p:sp>
        <p:sp>
          <p:nvSpPr>
            <p:cNvPr id="12" name="矩形 18">
              <a:extLst>
                <a:ext uri="{FF2B5EF4-FFF2-40B4-BE49-F238E27FC236}">
                  <a16:creationId xmlns:a16="http://schemas.microsoft.com/office/drawing/2014/main" id="{A893F6ED-532F-BC79-FC3F-9517ABE69DDB}"/>
                </a:ext>
              </a:extLst>
            </p:cNvPr>
            <p:cNvSpPr/>
            <p:nvPr/>
          </p:nvSpPr>
          <p:spPr>
            <a:xfrm>
              <a:off x="4402651" y="3890917"/>
              <a:ext cx="873957"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(b) P1</a:t>
              </a:r>
              <a:endParaRPr lang="zh-CN" altLang="en-US" dirty="0">
                <a:latin typeface="Georgia" panose="02040502050405020303" pitchFamily="18" charset="0"/>
                <a:ea typeface="微软雅黑" panose="020B0503020204020204" pitchFamily="34" charset="-122"/>
              </a:endParaRPr>
            </a:p>
          </p:txBody>
        </p:sp>
        <p:sp>
          <p:nvSpPr>
            <p:cNvPr id="13" name="矩形 18">
              <a:extLst>
                <a:ext uri="{FF2B5EF4-FFF2-40B4-BE49-F238E27FC236}">
                  <a16:creationId xmlns:a16="http://schemas.microsoft.com/office/drawing/2014/main" id="{51D03A8D-AC61-1059-D4AB-7B913A28E495}"/>
                </a:ext>
              </a:extLst>
            </p:cNvPr>
            <p:cNvSpPr/>
            <p:nvPr/>
          </p:nvSpPr>
          <p:spPr>
            <a:xfrm>
              <a:off x="7298251" y="3890917"/>
              <a:ext cx="878767"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(c) P2</a:t>
              </a:r>
              <a:endParaRPr lang="zh-CN" altLang="en-US" dirty="0">
                <a:latin typeface="Georgia" panose="02040502050405020303" pitchFamily="18" charset="0"/>
                <a:ea typeface="微软雅黑" panose="020B0503020204020204" pitchFamily="34" charset="-122"/>
              </a:endParaRPr>
            </a:p>
          </p:txBody>
        </p:sp>
        <p:sp>
          <p:nvSpPr>
            <p:cNvPr id="14" name="矩形 18">
              <a:extLst>
                <a:ext uri="{FF2B5EF4-FFF2-40B4-BE49-F238E27FC236}">
                  <a16:creationId xmlns:a16="http://schemas.microsoft.com/office/drawing/2014/main" id="{2F49E7A3-45BA-863C-5A91-89E5D4A4995C}"/>
                </a:ext>
              </a:extLst>
            </p:cNvPr>
            <p:cNvSpPr/>
            <p:nvPr/>
          </p:nvSpPr>
          <p:spPr>
            <a:xfrm>
              <a:off x="10255284" y="3890917"/>
              <a:ext cx="907621"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(d) P3</a:t>
              </a:r>
              <a:endParaRPr lang="zh-CN" altLang="en-US" dirty="0">
                <a:latin typeface="Georgia" panose="02040502050405020303" pitchFamily="18" charset="0"/>
                <a:ea typeface="微软雅黑" panose="020B0503020204020204" pitchFamily="34" charset="-122"/>
              </a:endParaRPr>
            </a:p>
          </p:txBody>
        </p:sp>
      </p:grpSp>
      <p:sp>
        <p:nvSpPr>
          <p:cNvPr id="22" name="TextBox 21">
            <a:extLst>
              <a:ext uri="{FF2B5EF4-FFF2-40B4-BE49-F238E27FC236}">
                <a16:creationId xmlns:a16="http://schemas.microsoft.com/office/drawing/2014/main" id="{BC4DF3FF-D759-ED0D-3B2D-21A8F830A295}"/>
              </a:ext>
            </a:extLst>
          </p:cNvPr>
          <p:cNvSpPr txBox="1"/>
          <p:nvPr/>
        </p:nvSpPr>
        <p:spPr>
          <a:xfrm>
            <a:off x="730222" y="4031582"/>
            <a:ext cx="7446794" cy="369332"/>
          </a:xfrm>
          <a:prstGeom prst="rect">
            <a:avLst/>
          </a:prstGeom>
          <a:noFill/>
        </p:spPr>
        <p:txBody>
          <a:bodyPr wrap="square">
            <a:spAutoFit/>
          </a:bodyPr>
          <a:lstStyle/>
          <a:p>
            <a:r>
              <a:rPr lang="en-US" sz="1800" dirty="0">
                <a:solidFill>
                  <a:schemeClr val="tx1">
                    <a:lumMod val="50000"/>
                    <a:lumOff val="50000"/>
                  </a:schemeClr>
                </a:solidFill>
                <a:effectLst/>
                <a:latin typeface="Georgia" panose="02040502050405020303" pitchFamily="18" charset="0"/>
              </a:rPr>
              <a:t>Expected audible frequency:</a:t>
            </a:r>
            <a:r>
              <a:rPr lang="en-US" dirty="0">
                <a:solidFill>
                  <a:schemeClr val="tx1">
                    <a:lumMod val="50000"/>
                    <a:lumOff val="50000"/>
                  </a:schemeClr>
                </a:solidFill>
                <a:latin typeface="Georgia" panose="02040502050405020303" pitchFamily="18" charset="0"/>
              </a:rPr>
              <a:t> </a:t>
            </a:r>
            <a:r>
              <a:rPr lang="en-US" b="1" dirty="0">
                <a:solidFill>
                  <a:schemeClr val="tx1">
                    <a:lumMod val="50000"/>
                    <a:lumOff val="50000"/>
                  </a:schemeClr>
                </a:solidFill>
                <a:latin typeface="Georgia" panose="02040502050405020303" pitchFamily="18" charset="0"/>
              </a:rPr>
              <a:t>2 kHz</a:t>
            </a:r>
            <a:endParaRPr lang="en-US" sz="1800" b="1" dirty="0">
              <a:solidFill>
                <a:schemeClr val="tx1">
                  <a:lumMod val="50000"/>
                  <a:lumOff val="50000"/>
                </a:schemeClr>
              </a:solidFill>
              <a:effectLst/>
              <a:latin typeface="Georgia" panose="02040502050405020303" pitchFamily="18" charset="0"/>
            </a:endParaRPr>
          </a:p>
        </p:txBody>
      </p:sp>
      <p:grpSp>
        <p:nvGrpSpPr>
          <p:cNvPr id="23" name="组合 5">
            <a:extLst>
              <a:ext uri="{FF2B5EF4-FFF2-40B4-BE49-F238E27FC236}">
                <a16:creationId xmlns:a16="http://schemas.microsoft.com/office/drawing/2014/main" id="{97E8F3D4-5C10-75C3-1F38-4ECD722EA079}"/>
              </a:ext>
            </a:extLst>
          </p:cNvPr>
          <p:cNvGrpSpPr/>
          <p:nvPr/>
        </p:nvGrpSpPr>
        <p:grpSpPr>
          <a:xfrm>
            <a:off x="920145" y="4813555"/>
            <a:ext cx="11105968" cy="1031433"/>
            <a:chOff x="-2340607" y="5996674"/>
            <a:chExt cx="14566502" cy="1031433"/>
          </a:xfrm>
        </p:grpSpPr>
        <p:sp>
          <p:nvSpPr>
            <p:cNvPr id="24" name="矩形: 圆角 6">
              <a:extLst>
                <a:ext uri="{FF2B5EF4-FFF2-40B4-BE49-F238E27FC236}">
                  <a16:creationId xmlns:a16="http://schemas.microsoft.com/office/drawing/2014/main" id="{E0B9BC79-98C4-AA90-18FD-47427F1AABAB}"/>
                </a:ext>
              </a:extLst>
            </p:cNvPr>
            <p:cNvSpPr/>
            <p:nvPr/>
          </p:nvSpPr>
          <p:spPr>
            <a:xfrm>
              <a:off x="-2340607" y="5996674"/>
              <a:ext cx="13739233" cy="1031433"/>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 name="矩形 7">
              <a:extLst>
                <a:ext uri="{FF2B5EF4-FFF2-40B4-BE49-F238E27FC236}">
                  <a16:creationId xmlns:a16="http://schemas.microsoft.com/office/drawing/2014/main" id="{BF4C560A-6D7F-F26B-B258-CC1A0DB87406}"/>
                </a:ext>
              </a:extLst>
            </p:cNvPr>
            <p:cNvSpPr/>
            <p:nvPr/>
          </p:nvSpPr>
          <p:spPr>
            <a:xfrm>
              <a:off x="-2049378" y="6096891"/>
              <a:ext cx="14275273" cy="830997"/>
            </a:xfrm>
            <a:prstGeom prst="rect">
              <a:avLst/>
            </a:prstGeom>
            <a:ln>
              <a:noFill/>
            </a:ln>
          </p:spPr>
          <p:txBody>
            <a:bodyPr wrap="square">
              <a:spAutoFit/>
            </a:bodyPr>
            <a:lstStyle/>
            <a:p>
              <a:pPr marL="342900" indent="-342900">
                <a:buFont typeface="Arial" panose="020B0604020202020204" pitchFamily="34" charset="0"/>
                <a:buChar char="•"/>
              </a:pPr>
              <a:r>
                <a:rPr lang="en-US" sz="2400" dirty="0">
                  <a:effectLst/>
                  <a:latin typeface="Georgia" panose="02040502050405020303" pitchFamily="18" charset="0"/>
                </a:rPr>
                <a:t>A distinct 2 kHz audio can be </a:t>
              </a:r>
              <a:r>
                <a:rPr lang="en-US" sz="2400" dirty="0">
                  <a:latin typeface="Georgia" panose="02040502050405020303" pitchFamily="18" charset="0"/>
                </a:rPr>
                <a:t>recorded at the intersection of beams, </a:t>
              </a:r>
              <a:r>
                <a:rPr lang="en-US" sz="2400" b="1" dirty="0">
                  <a:latin typeface="Georgia" panose="02040502050405020303" pitchFamily="18" charset="0"/>
                </a:rPr>
                <a:t>P1</a:t>
              </a:r>
              <a:r>
                <a:rPr lang="en-US" sz="2400" dirty="0">
                  <a:latin typeface="Georgia" panose="02040502050405020303" pitchFamily="18" charset="0"/>
                </a:rPr>
                <a:t>.</a:t>
              </a:r>
            </a:p>
            <a:p>
              <a:pPr marL="342900" indent="-342900">
                <a:buFont typeface="Arial" panose="020B0604020202020204" pitchFamily="34" charset="0"/>
                <a:buChar char="•"/>
              </a:pPr>
              <a:r>
                <a:rPr lang="en-US" sz="2400" dirty="0">
                  <a:effectLst/>
                  <a:latin typeface="Georgia" panose="02040502050405020303" pitchFamily="18" charset="0"/>
                </a:rPr>
                <a:t>The audio gets much weaker or almost disappears in </a:t>
              </a:r>
              <a:r>
                <a:rPr lang="en-US" sz="2400" b="1" dirty="0">
                  <a:effectLst/>
                  <a:latin typeface="Georgia" panose="02040502050405020303" pitchFamily="18" charset="0"/>
                </a:rPr>
                <a:t>P2</a:t>
              </a:r>
              <a:r>
                <a:rPr lang="en-US" sz="2400" dirty="0">
                  <a:effectLst/>
                  <a:latin typeface="Georgia" panose="02040502050405020303" pitchFamily="18" charset="0"/>
                </a:rPr>
                <a:t> and </a:t>
              </a:r>
              <a:r>
                <a:rPr lang="en-US" sz="2400" b="1" dirty="0">
                  <a:effectLst/>
                  <a:latin typeface="Georgia" panose="02040502050405020303" pitchFamily="18" charset="0"/>
                </a:rPr>
                <a:t>P3</a:t>
              </a:r>
              <a:r>
                <a:rPr lang="en-US" sz="2400" dirty="0">
                  <a:effectLst/>
                  <a:latin typeface="Georgia" panose="02040502050405020303" pitchFamily="18" charset="0"/>
                </a:rPr>
                <a:t>.</a:t>
              </a:r>
            </a:p>
          </p:txBody>
        </p:sp>
      </p:grpSp>
    </p:spTree>
    <p:extLst>
      <p:ext uri="{BB962C8B-B14F-4D97-AF65-F5344CB8AC3E}">
        <p14:creationId xmlns:p14="http://schemas.microsoft.com/office/powerpoint/2010/main" val="6271062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Implementation</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14</a:t>
            </a:fld>
            <a:endParaRPr lang="zh-CN" altLang="en-US"/>
          </a:p>
        </p:txBody>
      </p:sp>
      <p:pic>
        <p:nvPicPr>
          <p:cNvPr id="6" name="Picture 5">
            <a:extLst>
              <a:ext uri="{FF2B5EF4-FFF2-40B4-BE49-F238E27FC236}">
                <a16:creationId xmlns:a16="http://schemas.microsoft.com/office/drawing/2014/main" id="{F9DDF9E3-BD5B-BBF7-B93D-7172E59A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2856" y="900979"/>
            <a:ext cx="8584096" cy="3746077"/>
          </a:xfrm>
          <a:prstGeom prst="rect">
            <a:avLst/>
          </a:prstGeom>
        </p:spPr>
      </p:pic>
      <p:sp>
        <p:nvSpPr>
          <p:cNvPr id="8" name="TextBox 7">
            <a:extLst>
              <a:ext uri="{FF2B5EF4-FFF2-40B4-BE49-F238E27FC236}">
                <a16:creationId xmlns:a16="http://schemas.microsoft.com/office/drawing/2014/main" id="{85B7EB5F-F661-C06A-2E0A-AECC894FA57C}"/>
              </a:ext>
            </a:extLst>
          </p:cNvPr>
          <p:cNvSpPr txBox="1"/>
          <p:nvPr/>
        </p:nvSpPr>
        <p:spPr>
          <a:xfrm>
            <a:off x="1644926" y="4747483"/>
            <a:ext cx="11822875" cy="646331"/>
          </a:xfrm>
          <a:prstGeom prst="rect">
            <a:avLst/>
          </a:prstGeom>
          <a:noFill/>
        </p:spPr>
        <p:txBody>
          <a:bodyPr wrap="square">
            <a:spAutoFit/>
          </a:bodyPr>
          <a:lstStyle/>
          <a:p>
            <a:r>
              <a:rPr lang="en-US" b="1" dirty="0">
                <a:latin typeface="Georgia" panose="02040502050405020303" pitchFamily="18" charset="0"/>
              </a:rPr>
              <a:t>(a) </a:t>
            </a:r>
            <a:r>
              <a:rPr lang="en-US" sz="1800" b="1" dirty="0">
                <a:effectLst/>
                <a:latin typeface="Georgia" panose="02040502050405020303" pitchFamily="18" charset="0"/>
              </a:rPr>
              <a:t>Hardware design of the transmitter.     </a:t>
            </a:r>
            <a:r>
              <a:rPr lang="en-US" b="1" dirty="0">
                <a:latin typeface="Georgia" panose="02040502050405020303" pitchFamily="18" charset="0"/>
              </a:rPr>
              <a:t>(b) </a:t>
            </a:r>
            <a:r>
              <a:rPr lang="en-US" sz="1800" b="1" dirty="0">
                <a:effectLst/>
                <a:latin typeface="Georgia" panose="02040502050405020303" pitchFamily="18" charset="0"/>
              </a:rPr>
              <a:t>The array sits on top of a servo motor. </a:t>
            </a:r>
            <a:endParaRPr lang="en-US" b="1" dirty="0">
              <a:latin typeface="Georgia" panose="02040502050405020303" pitchFamily="18" charset="0"/>
            </a:endParaRPr>
          </a:p>
          <a:p>
            <a:pPr lvl="1"/>
            <a:endParaRPr lang="en-CN" b="1" dirty="0">
              <a:solidFill>
                <a:schemeClr val="tx1">
                  <a:lumMod val="50000"/>
                  <a:lumOff val="50000"/>
                </a:schemeClr>
              </a:solidFill>
              <a:latin typeface="Georgia" panose="02040502050405020303" pitchFamily="18" charset="0"/>
            </a:endParaRPr>
          </a:p>
        </p:txBody>
      </p:sp>
      <p:sp>
        <p:nvSpPr>
          <p:cNvPr id="9" name="TextBox 8">
            <a:extLst>
              <a:ext uri="{FF2B5EF4-FFF2-40B4-BE49-F238E27FC236}">
                <a16:creationId xmlns:a16="http://schemas.microsoft.com/office/drawing/2014/main" id="{BD0CEAFE-CA0C-98A9-B5A8-4507340B8FED}"/>
              </a:ext>
            </a:extLst>
          </p:cNvPr>
          <p:cNvSpPr txBox="1"/>
          <p:nvPr/>
        </p:nvSpPr>
        <p:spPr>
          <a:xfrm>
            <a:off x="1966269" y="5223669"/>
            <a:ext cx="9837804" cy="1754326"/>
          </a:xfrm>
          <a:prstGeom prst="rect">
            <a:avLst/>
          </a:prstGeom>
          <a:noFill/>
        </p:spPr>
        <p:txBody>
          <a:bodyPr wrap="square">
            <a:spAutoFit/>
          </a:bodyPr>
          <a:lstStyle/>
          <a:p>
            <a:pPr marL="742950" lvl="1" indent="-285750">
              <a:buFont typeface="Arial" panose="020B0604020202020204" pitchFamily="34" charset="0"/>
              <a:buChar char="•"/>
            </a:pPr>
            <a:r>
              <a:rPr lang="en-US" sz="1800" dirty="0">
                <a:effectLst/>
                <a:latin typeface="Georgia" panose="02040502050405020303" pitchFamily="18" charset="0"/>
              </a:rPr>
              <a:t>A Raspberry Pi 4B is used as the central controller </a:t>
            </a:r>
            <a:endParaRPr lang="en-US" dirty="0">
              <a:latin typeface="Georgia" panose="02040502050405020303" pitchFamily="18" charset="0"/>
            </a:endParaRPr>
          </a:p>
          <a:p>
            <a:pPr marL="742950" lvl="1" indent="-285750">
              <a:buFont typeface="Arial" panose="020B0604020202020204" pitchFamily="34" charset="0"/>
              <a:buChar char="•"/>
            </a:pPr>
            <a:r>
              <a:rPr lang="en-US" dirty="0">
                <a:latin typeface="Georgia" panose="02040502050405020303" pitchFamily="18" charset="0"/>
              </a:rPr>
              <a:t>A</a:t>
            </a:r>
            <a:r>
              <a:rPr lang="en-US" sz="1800" dirty="0">
                <a:effectLst/>
                <a:latin typeface="Georgia" panose="02040502050405020303" pitchFamily="18" charset="0"/>
              </a:rPr>
              <a:t> 24-bit DAC, with a sample rate of 96 kHz, </a:t>
            </a:r>
            <a:endParaRPr lang="en-US" dirty="0">
              <a:latin typeface="Georgia" panose="02040502050405020303" pitchFamily="18" charset="0"/>
            </a:endParaRPr>
          </a:p>
          <a:p>
            <a:pPr marL="742950" lvl="1" indent="-285750">
              <a:buFont typeface="Arial" panose="020B0604020202020204" pitchFamily="34" charset="0"/>
              <a:buChar char="•"/>
            </a:pPr>
            <a:r>
              <a:rPr lang="en-US" sz="1800" dirty="0">
                <a:effectLst/>
                <a:latin typeface="Georgia" panose="02040502050405020303" pitchFamily="18" charset="0"/>
              </a:rPr>
              <a:t>The output from the DAC is amplified using a Class-D power amplifier </a:t>
            </a:r>
            <a:endParaRPr lang="en-US" dirty="0">
              <a:latin typeface="Georgia" panose="02040502050405020303" pitchFamily="18" charset="0"/>
            </a:endParaRPr>
          </a:p>
          <a:p>
            <a:pPr marL="742950" lvl="1" indent="-285750">
              <a:buFont typeface="Arial" panose="020B0604020202020204" pitchFamily="34" charset="0"/>
              <a:buChar char="•"/>
            </a:pPr>
            <a:r>
              <a:rPr lang="en-US" dirty="0">
                <a:latin typeface="Georgia" panose="02040502050405020303" pitchFamily="18" charset="0"/>
              </a:rPr>
              <a:t>The</a:t>
            </a:r>
            <a:r>
              <a:rPr lang="en-US" sz="1800" dirty="0">
                <a:effectLst/>
                <a:latin typeface="Georgia" panose="02040502050405020303" pitchFamily="18" charset="0"/>
              </a:rPr>
              <a:t> ultrasonic array consists of 16 x 8 transducers </a:t>
            </a:r>
            <a:endParaRPr lang="en-US" dirty="0">
              <a:latin typeface="Georgia" panose="02040502050405020303" pitchFamily="18" charset="0"/>
            </a:endParaRPr>
          </a:p>
          <a:p>
            <a:pPr marL="742950" lvl="1" indent="-285750">
              <a:buFont typeface="Arial" panose="020B0604020202020204" pitchFamily="34" charset="0"/>
              <a:buChar char="•"/>
            </a:pPr>
            <a:r>
              <a:rPr lang="en-US" sz="1800" dirty="0">
                <a:effectLst/>
                <a:latin typeface="Georgia" panose="02040502050405020303" pitchFamily="18" charset="0"/>
              </a:rPr>
              <a:t>To steer the ultrasonic beam, the array is mounted on top of a servo motor</a:t>
            </a:r>
            <a:r>
              <a:rPr lang="en-US" dirty="0">
                <a:latin typeface="Georgia" panose="02040502050405020303" pitchFamily="18" charset="0"/>
              </a:rPr>
              <a:t>.</a:t>
            </a:r>
          </a:p>
          <a:p>
            <a:pPr marL="742950" lvl="1" indent="-285750">
              <a:buFont typeface="Arial" panose="020B0604020202020204" pitchFamily="34" charset="0"/>
              <a:buChar char="•"/>
            </a:pPr>
            <a:endParaRPr lang="en-CN" dirty="0">
              <a:solidFill>
                <a:schemeClr val="tx1">
                  <a:lumMod val="50000"/>
                  <a:lumOff val="50000"/>
                </a:schemeClr>
              </a:solidFill>
              <a:latin typeface="Georgia" panose="02040502050405020303" pitchFamily="18" charset="0"/>
            </a:endParaRPr>
          </a:p>
        </p:txBody>
      </p:sp>
    </p:spTree>
    <p:extLst>
      <p:ext uri="{BB962C8B-B14F-4D97-AF65-F5344CB8AC3E}">
        <p14:creationId xmlns:p14="http://schemas.microsoft.com/office/powerpoint/2010/main" val="20263837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Profiling</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15</a:t>
            </a:fld>
            <a:endParaRPr lang="zh-CN" altLang="en-US"/>
          </a:p>
        </p:txBody>
      </p:sp>
      <p:sp>
        <p:nvSpPr>
          <p:cNvPr id="13" name="矩形: 圆角 6">
            <a:extLst>
              <a:ext uri="{FF2B5EF4-FFF2-40B4-BE49-F238E27FC236}">
                <a16:creationId xmlns:a16="http://schemas.microsoft.com/office/drawing/2014/main" id="{E23AD49B-59DC-E7D6-54E2-F17D7D2DC7C7}"/>
              </a:ext>
            </a:extLst>
          </p:cNvPr>
          <p:cNvSpPr/>
          <p:nvPr/>
        </p:nvSpPr>
        <p:spPr>
          <a:xfrm>
            <a:off x="4097987" y="2008119"/>
            <a:ext cx="4585292" cy="752150"/>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b="1" dirty="0">
                <a:solidFill>
                  <a:schemeClr val="tx1"/>
                </a:solidFill>
                <a:latin typeface="Georgia" panose="02040502050405020303" pitchFamily="18" charset="0"/>
              </a:rPr>
              <a:t>        </a:t>
            </a:r>
            <a:r>
              <a:rPr lang="en-US" altLang="zh-CN" sz="2400" b="1" dirty="0">
                <a:solidFill>
                  <a:schemeClr val="tx1"/>
                </a:solidFill>
                <a:latin typeface="Georgia" panose="02040502050405020303" pitchFamily="18" charset="0"/>
              </a:rPr>
              <a:t>Spatial</a:t>
            </a:r>
            <a:r>
              <a:rPr lang="zh-CN" altLang="en-US" sz="2400" b="1" dirty="0">
                <a:solidFill>
                  <a:schemeClr val="tx1"/>
                </a:solidFill>
                <a:latin typeface="Georgia" panose="02040502050405020303" pitchFamily="18" charset="0"/>
              </a:rPr>
              <a:t> </a:t>
            </a:r>
            <a:r>
              <a:rPr lang="en-US" altLang="zh-CN" sz="2400" b="1" dirty="0">
                <a:solidFill>
                  <a:schemeClr val="tx1"/>
                </a:solidFill>
                <a:latin typeface="Georgia" panose="02040502050405020303" pitchFamily="18" charset="0"/>
              </a:rPr>
              <a:t>Resolution</a:t>
            </a:r>
            <a:endParaRPr lang="zh-CN" altLang="en-US" sz="2400" b="1" dirty="0">
              <a:solidFill>
                <a:schemeClr val="tx1"/>
              </a:solidFill>
              <a:latin typeface="Georgia" panose="02040502050405020303" pitchFamily="18" charset="0"/>
            </a:endParaRPr>
          </a:p>
        </p:txBody>
      </p:sp>
      <p:sp>
        <p:nvSpPr>
          <p:cNvPr id="14" name="矩形 7">
            <a:extLst>
              <a:ext uri="{FF2B5EF4-FFF2-40B4-BE49-F238E27FC236}">
                <a16:creationId xmlns:a16="http://schemas.microsoft.com/office/drawing/2014/main" id="{AFD4C5C2-E2FB-69D9-494A-98D4EE7F824C}"/>
              </a:ext>
            </a:extLst>
          </p:cNvPr>
          <p:cNvSpPr/>
          <p:nvPr/>
        </p:nvSpPr>
        <p:spPr>
          <a:xfrm>
            <a:off x="2282736" y="2384194"/>
            <a:ext cx="6778137" cy="461665"/>
          </a:xfrm>
          <a:prstGeom prst="rect">
            <a:avLst/>
          </a:prstGeom>
          <a:ln>
            <a:noFill/>
          </a:ln>
        </p:spPr>
        <p:txBody>
          <a:bodyPr wrap="square">
            <a:spAutoFit/>
          </a:bodyPr>
          <a:lstStyle/>
          <a:p>
            <a:endParaRPr kumimoji="1" lang="en-US" altLang="zh-CN" sz="2400" dirty="0">
              <a:latin typeface="Georgia" panose="02040502050405020303" pitchFamily="18" charset="0"/>
              <a:ea typeface="Microsoft YaHei" charset="0"/>
            </a:endParaRPr>
          </a:p>
        </p:txBody>
      </p:sp>
      <p:sp>
        <p:nvSpPr>
          <p:cNvPr id="7" name="矩形: 圆角 6">
            <a:extLst>
              <a:ext uri="{FF2B5EF4-FFF2-40B4-BE49-F238E27FC236}">
                <a16:creationId xmlns:a16="http://schemas.microsoft.com/office/drawing/2014/main" id="{7C7D08A3-FBC0-83C1-1534-6D07885689C9}"/>
              </a:ext>
            </a:extLst>
          </p:cNvPr>
          <p:cNvSpPr/>
          <p:nvPr/>
        </p:nvSpPr>
        <p:spPr>
          <a:xfrm>
            <a:off x="4097987" y="3275434"/>
            <a:ext cx="4585292" cy="752150"/>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tx1"/>
                </a:solidFill>
                <a:latin typeface="Georgia" panose="02040502050405020303" pitchFamily="18" charset="0"/>
              </a:rPr>
              <a:t>Energy</a:t>
            </a:r>
            <a:r>
              <a:rPr lang="zh-CN" altLang="en-US" sz="2400" b="1" dirty="0">
                <a:solidFill>
                  <a:schemeClr val="tx1"/>
                </a:solidFill>
                <a:latin typeface="Georgia" panose="02040502050405020303" pitchFamily="18" charset="0"/>
              </a:rPr>
              <a:t> </a:t>
            </a:r>
            <a:r>
              <a:rPr lang="en-US" altLang="zh-CN" sz="2400" b="1" dirty="0">
                <a:solidFill>
                  <a:schemeClr val="tx1"/>
                </a:solidFill>
                <a:latin typeface="Georgia" panose="02040502050405020303" pitchFamily="18" charset="0"/>
              </a:rPr>
              <a:t>Distribution</a:t>
            </a:r>
            <a:endParaRPr lang="zh-CN" altLang="en-US" sz="2400" b="1" dirty="0">
              <a:solidFill>
                <a:schemeClr val="tx1"/>
              </a:solidFill>
              <a:latin typeface="Georgia" panose="02040502050405020303" pitchFamily="18" charset="0"/>
            </a:endParaRPr>
          </a:p>
        </p:txBody>
      </p:sp>
      <p:sp>
        <p:nvSpPr>
          <p:cNvPr id="16" name="矩形: 圆角 6">
            <a:extLst>
              <a:ext uri="{FF2B5EF4-FFF2-40B4-BE49-F238E27FC236}">
                <a16:creationId xmlns:a16="http://schemas.microsoft.com/office/drawing/2014/main" id="{8EC94663-3032-7EE7-05BA-90341AB40180}"/>
              </a:ext>
            </a:extLst>
          </p:cNvPr>
          <p:cNvSpPr/>
          <p:nvPr/>
        </p:nvSpPr>
        <p:spPr>
          <a:xfrm>
            <a:off x="4097987" y="4542749"/>
            <a:ext cx="4585292" cy="752150"/>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tx1"/>
                </a:solidFill>
                <a:latin typeface="Georgia" panose="02040502050405020303" pitchFamily="18" charset="0"/>
              </a:rPr>
              <a:t> </a:t>
            </a:r>
            <a:r>
              <a:rPr lang="en-US" altLang="zh-CN" sz="2400" b="1" dirty="0">
                <a:solidFill>
                  <a:schemeClr val="tx1"/>
                </a:solidFill>
                <a:latin typeface="Georgia" panose="02040502050405020303" pitchFamily="18" charset="0"/>
              </a:rPr>
              <a:t>Frequency</a:t>
            </a:r>
            <a:r>
              <a:rPr lang="zh-CN" altLang="en-US" sz="2400" b="1" dirty="0">
                <a:solidFill>
                  <a:schemeClr val="tx1"/>
                </a:solidFill>
                <a:latin typeface="Georgia" panose="02040502050405020303" pitchFamily="18" charset="0"/>
              </a:rPr>
              <a:t> </a:t>
            </a:r>
            <a:r>
              <a:rPr lang="en-US" altLang="zh-CN" sz="2400" b="1" dirty="0">
                <a:solidFill>
                  <a:schemeClr val="tx1"/>
                </a:solidFill>
                <a:latin typeface="Georgia" panose="02040502050405020303" pitchFamily="18" charset="0"/>
              </a:rPr>
              <a:t>Response</a:t>
            </a:r>
            <a:endParaRPr lang="zh-CN" altLang="en-US" sz="2400" b="1" dirty="0">
              <a:solidFill>
                <a:schemeClr val="tx1"/>
              </a:solidFill>
              <a:latin typeface="Georgia" panose="02040502050405020303" pitchFamily="18" charset="0"/>
            </a:endParaRPr>
          </a:p>
        </p:txBody>
      </p:sp>
      <p:pic>
        <p:nvPicPr>
          <p:cNvPr id="17" name="图片 43">
            <a:extLst>
              <a:ext uri="{FF2B5EF4-FFF2-40B4-BE49-F238E27FC236}">
                <a16:creationId xmlns:a16="http://schemas.microsoft.com/office/drawing/2014/main" id="{B0FEABBD-4749-DA73-0F03-BB0F498C21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8795" y="1869783"/>
            <a:ext cx="890486" cy="890486"/>
          </a:xfrm>
          <a:prstGeom prst="rect">
            <a:avLst/>
          </a:prstGeom>
        </p:spPr>
      </p:pic>
      <p:pic>
        <p:nvPicPr>
          <p:cNvPr id="18" name="图片 43">
            <a:extLst>
              <a:ext uri="{FF2B5EF4-FFF2-40B4-BE49-F238E27FC236}">
                <a16:creationId xmlns:a16="http://schemas.microsoft.com/office/drawing/2014/main" id="{464BF975-6F6A-97E9-D21C-6AD9850AA2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8795" y="3137098"/>
            <a:ext cx="890486" cy="890486"/>
          </a:xfrm>
          <a:prstGeom prst="rect">
            <a:avLst/>
          </a:prstGeom>
        </p:spPr>
      </p:pic>
      <p:pic>
        <p:nvPicPr>
          <p:cNvPr id="19" name="图片 43">
            <a:extLst>
              <a:ext uri="{FF2B5EF4-FFF2-40B4-BE49-F238E27FC236}">
                <a16:creationId xmlns:a16="http://schemas.microsoft.com/office/drawing/2014/main" id="{B1DFAD5D-AA28-36F6-F4EB-72805CE410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8795" y="4404413"/>
            <a:ext cx="890486" cy="890486"/>
          </a:xfrm>
          <a:prstGeom prst="rect">
            <a:avLst/>
          </a:prstGeom>
        </p:spPr>
      </p:pic>
    </p:spTree>
    <p:extLst>
      <p:ext uri="{BB962C8B-B14F-4D97-AF65-F5344CB8AC3E}">
        <p14:creationId xmlns:p14="http://schemas.microsoft.com/office/powerpoint/2010/main" val="2554726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Profiling: Spatial Resolution</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16</a:t>
            </a:fld>
            <a:endParaRPr lang="zh-CN" altLang="en-US"/>
          </a:p>
        </p:txBody>
      </p:sp>
      <p:pic>
        <p:nvPicPr>
          <p:cNvPr id="6" name="Content Placeholder 5">
            <a:extLst>
              <a:ext uri="{FF2B5EF4-FFF2-40B4-BE49-F238E27FC236}">
                <a16:creationId xmlns:a16="http://schemas.microsoft.com/office/drawing/2014/main" id="{2DBB3C58-5A93-E0FC-798C-EF039557DED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45875"/>
          <a:stretch/>
        </p:blipFill>
        <p:spPr>
          <a:xfrm>
            <a:off x="44500" y="1080681"/>
            <a:ext cx="11763566" cy="2205000"/>
          </a:xfrm>
        </p:spPr>
      </p:pic>
      <p:sp>
        <p:nvSpPr>
          <p:cNvPr id="8" name="矩形 18">
            <a:extLst>
              <a:ext uri="{FF2B5EF4-FFF2-40B4-BE49-F238E27FC236}">
                <a16:creationId xmlns:a16="http://schemas.microsoft.com/office/drawing/2014/main" id="{AA64E522-D62E-F596-43F3-F7577BE53B09}"/>
              </a:ext>
            </a:extLst>
          </p:cNvPr>
          <p:cNvSpPr/>
          <p:nvPr/>
        </p:nvSpPr>
        <p:spPr>
          <a:xfrm>
            <a:off x="606064" y="3043847"/>
            <a:ext cx="2036135"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(a) Deployment</a:t>
            </a:r>
            <a:endParaRPr lang="zh-CN" altLang="en-US" dirty="0">
              <a:latin typeface="Georgia" panose="02040502050405020303" pitchFamily="18" charset="0"/>
              <a:ea typeface="微软雅黑" panose="020B0503020204020204" pitchFamily="34" charset="-122"/>
            </a:endParaRPr>
          </a:p>
        </p:txBody>
      </p:sp>
      <p:sp>
        <p:nvSpPr>
          <p:cNvPr id="9" name="矩形 18">
            <a:extLst>
              <a:ext uri="{FF2B5EF4-FFF2-40B4-BE49-F238E27FC236}">
                <a16:creationId xmlns:a16="http://schemas.microsoft.com/office/drawing/2014/main" id="{9C6A3ADC-219A-9131-AAC3-C8F1B5873F8E}"/>
              </a:ext>
            </a:extLst>
          </p:cNvPr>
          <p:cNvSpPr/>
          <p:nvPr/>
        </p:nvSpPr>
        <p:spPr>
          <a:xfrm>
            <a:off x="3076359" y="3063463"/>
            <a:ext cx="2972289"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(b) 40 kHz (16x8 array)</a:t>
            </a:r>
            <a:endParaRPr lang="zh-CN" altLang="en-US" dirty="0">
              <a:latin typeface="Georgia" panose="02040502050405020303" pitchFamily="18" charset="0"/>
              <a:ea typeface="微软雅黑" panose="020B0503020204020204" pitchFamily="34" charset="-122"/>
            </a:endParaRPr>
          </a:p>
        </p:txBody>
      </p:sp>
      <p:sp>
        <p:nvSpPr>
          <p:cNvPr id="10" name="矩形 18">
            <a:extLst>
              <a:ext uri="{FF2B5EF4-FFF2-40B4-BE49-F238E27FC236}">
                <a16:creationId xmlns:a16="http://schemas.microsoft.com/office/drawing/2014/main" id="{BDD68F50-92AA-D4CC-C372-418BB826F6C0}"/>
              </a:ext>
            </a:extLst>
          </p:cNvPr>
          <p:cNvSpPr/>
          <p:nvPr/>
        </p:nvSpPr>
        <p:spPr>
          <a:xfrm>
            <a:off x="6092006" y="3063463"/>
            <a:ext cx="2929007"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(c) 42 kHz (16x8 array)</a:t>
            </a:r>
            <a:endParaRPr lang="zh-CN" altLang="en-US" dirty="0">
              <a:latin typeface="Georgia" panose="02040502050405020303" pitchFamily="18" charset="0"/>
              <a:ea typeface="微软雅黑" panose="020B0503020204020204" pitchFamily="34" charset="-122"/>
            </a:endParaRPr>
          </a:p>
        </p:txBody>
      </p:sp>
      <p:sp>
        <p:nvSpPr>
          <p:cNvPr id="11" name="矩形 18">
            <a:extLst>
              <a:ext uri="{FF2B5EF4-FFF2-40B4-BE49-F238E27FC236}">
                <a16:creationId xmlns:a16="http://schemas.microsoft.com/office/drawing/2014/main" id="{4EC0B2DF-66AC-E898-C163-1222668E1772}"/>
              </a:ext>
            </a:extLst>
          </p:cNvPr>
          <p:cNvSpPr/>
          <p:nvPr/>
        </p:nvSpPr>
        <p:spPr>
          <a:xfrm>
            <a:off x="9060873" y="3063463"/>
            <a:ext cx="2964273"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(d) 44 kHz (16x8 array)</a:t>
            </a:r>
            <a:endParaRPr lang="zh-CN" altLang="en-US" dirty="0">
              <a:latin typeface="Georgia" panose="02040502050405020303" pitchFamily="18" charset="0"/>
              <a:ea typeface="微软雅黑" panose="020B0503020204020204" pitchFamily="34" charset="-122"/>
            </a:endParaRPr>
          </a:p>
        </p:txBody>
      </p:sp>
      <p:sp>
        <p:nvSpPr>
          <p:cNvPr id="15" name="TextBox 14">
            <a:extLst>
              <a:ext uri="{FF2B5EF4-FFF2-40B4-BE49-F238E27FC236}">
                <a16:creationId xmlns:a16="http://schemas.microsoft.com/office/drawing/2014/main" id="{5435A19A-10CC-B16E-7E30-7EF3A16160A6}"/>
              </a:ext>
            </a:extLst>
          </p:cNvPr>
          <p:cNvSpPr txBox="1"/>
          <p:nvPr/>
        </p:nvSpPr>
        <p:spPr>
          <a:xfrm>
            <a:off x="1173104" y="3860867"/>
            <a:ext cx="9837804" cy="646331"/>
          </a:xfrm>
          <a:prstGeom prst="rect">
            <a:avLst/>
          </a:prstGeom>
          <a:noFill/>
        </p:spPr>
        <p:txBody>
          <a:bodyPr wrap="square">
            <a:spAutoFit/>
          </a:bodyPr>
          <a:lstStyle/>
          <a:p>
            <a:pPr marL="742950" lvl="1" indent="-285750">
              <a:buFont typeface="Arial" panose="020B0604020202020204" pitchFamily="34" charset="0"/>
              <a:buChar char="•"/>
            </a:pPr>
            <a:r>
              <a:rPr lang="en-US" sz="1800" dirty="0">
                <a:effectLst/>
                <a:latin typeface="Georgia" panose="02040502050405020303" pitchFamily="18" charset="0"/>
              </a:rPr>
              <a:t>The 3-dB beamwidths for the 40 kHz, 42 kHz, and 44 kHz ultrasound frequencies are found to be only </a:t>
            </a:r>
            <a:r>
              <a:rPr lang="en-US" sz="1800" b="1" dirty="0">
                <a:effectLst/>
                <a:latin typeface="Georgia" panose="02040502050405020303" pitchFamily="18" charset="0"/>
              </a:rPr>
              <a:t>3.1, 2.7, and 2.4 degrees</a:t>
            </a:r>
            <a:r>
              <a:rPr lang="en-US" sz="1800" dirty="0">
                <a:effectLst/>
                <a:latin typeface="Georgia" panose="02040502050405020303" pitchFamily="18" charset="0"/>
              </a:rPr>
              <a:t>, respectively </a:t>
            </a:r>
          </a:p>
        </p:txBody>
      </p:sp>
      <p:grpSp>
        <p:nvGrpSpPr>
          <p:cNvPr id="3" name="组合 5">
            <a:extLst>
              <a:ext uri="{FF2B5EF4-FFF2-40B4-BE49-F238E27FC236}">
                <a16:creationId xmlns:a16="http://schemas.microsoft.com/office/drawing/2014/main" id="{F52DF023-8AB2-0126-2DAF-C119F9AF6015}"/>
              </a:ext>
            </a:extLst>
          </p:cNvPr>
          <p:cNvGrpSpPr/>
          <p:nvPr/>
        </p:nvGrpSpPr>
        <p:grpSpPr>
          <a:xfrm>
            <a:off x="689487" y="5255633"/>
            <a:ext cx="11114586" cy="1141915"/>
            <a:chOff x="-2870256" y="5996674"/>
            <a:chExt cx="14577807" cy="1141915"/>
          </a:xfrm>
        </p:grpSpPr>
        <p:sp>
          <p:nvSpPr>
            <p:cNvPr id="4" name="矩形: 圆角 6">
              <a:extLst>
                <a:ext uri="{FF2B5EF4-FFF2-40B4-BE49-F238E27FC236}">
                  <a16:creationId xmlns:a16="http://schemas.microsoft.com/office/drawing/2014/main" id="{9401DB15-77BF-0215-D82E-63B8043EE0FE}"/>
                </a:ext>
              </a:extLst>
            </p:cNvPr>
            <p:cNvSpPr/>
            <p:nvPr/>
          </p:nvSpPr>
          <p:spPr>
            <a:xfrm>
              <a:off x="-2870256" y="5996674"/>
              <a:ext cx="13956058" cy="1141915"/>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7">
              <a:extLst>
                <a:ext uri="{FF2B5EF4-FFF2-40B4-BE49-F238E27FC236}">
                  <a16:creationId xmlns:a16="http://schemas.microsoft.com/office/drawing/2014/main" id="{C7B89397-E193-1BE9-0E05-4170F933655A}"/>
                </a:ext>
              </a:extLst>
            </p:cNvPr>
            <p:cNvSpPr/>
            <p:nvPr/>
          </p:nvSpPr>
          <p:spPr>
            <a:xfrm>
              <a:off x="-1785072" y="6152132"/>
              <a:ext cx="13492623" cy="830997"/>
            </a:xfrm>
            <a:prstGeom prst="rect">
              <a:avLst/>
            </a:prstGeom>
            <a:ln>
              <a:noFill/>
            </a:ln>
          </p:spPr>
          <p:txBody>
            <a:bodyPr wrap="square">
              <a:spAutoFit/>
            </a:bodyPr>
            <a:lstStyle/>
            <a:p>
              <a:r>
                <a:rPr kumimoji="1" lang="en-US" altLang="zh-CN" sz="2400" dirty="0">
                  <a:latin typeface="Georgia" panose="02040502050405020303" pitchFamily="18" charset="0"/>
                  <a:ea typeface="Microsoft YaHei" charset="0"/>
                </a:rPr>
                <a:t>The transmitter can form </a:t>
              </a:r>
              <a:r>
                <a:rPr kumimoji="1" lang="en-US" altLang="zh-CN" sz="2400" b="1" dirty="0">
                  <a:latin typeface="Georgia" panose="02040502050405020303" pitchFamily="18" charset="0"/>
                  <a:ea typeface="Microsoft YaHei" charset="0"/>
                </a:rPr>
                <a:t>a sharp beam</a:t>
              </a:r>
              <a:r>
                <a:rPr kumimoji="1" lang="en-US" altLang="zh-CN" sz="2400" dirty="0">
                  <a:latin typeface="Georgia" panose="02040502050405020303" pitchFamily="18" charset="0"/>
                  <a:ea typeface="Microsoft YaHei" charset="0"/>
                </a:rPr>
                <a:t>, allowing it to pinpoint a direction precisely. </a:t>
              </a:r>
            </a:p>
          </p:txBody>
        </p:sp>
      </p:grpSp>
    </p:spTree>
    <p:extLst>
      <p:ext uri="{BB962C8B-B14F-4D97-AF65-F5344CB8AC3E}">
        <p14:creationId xmlns:p14="http://schemas.microsoft.com/office/powerpoint/2010/main" val="4725504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Profiling: Spatial Resolution</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17</a:t>
            </a:fld>
            <a:endParaRPr lang="zh-CN" altLang="en-US"/>
          </a:p>
        </p:txBody>
      </p:sp>
      <p:pic>
        <p:nvPicPr>
          <p:cNvPr id="16" name="Content Placeholder 5">
            <a:extLst>
              <a:ext uri="{FF2B5EF4-FFF2-40B4-BE49-F238E27FC236}">
                <a16:creationId xmlns:a16="http://schemas.microsoft.com/office/drawing/2014/main" id="{03BEFF02-6C33-3548-0501-96861C3FC863}"/>
              </a:ext>
            </a:extLst>
          </p:cNvPr>
          <p:cNvPicPr>
            <a:picLocks noChangeAspect="1"/>
          </p:cNvPicPr>
          <p:nvPr/>
        </p:nvPicPr>
        <p:blipFill rotWithShape="1">
          <a:blip r:embed="rId3">
            <a:extLst>
              <a:ext uri="{28A0092B-C50C-407E-A947-70E740481C1C}">
                <a14:useLocalDpi xmlns:a14="http://schemas.microsoft.com/office/drawing/2010/main" val="0"/>
              </a:ext>
            </a:extLst>
          </a:blip>
          <a:srcRect t="45875"/>
          <a:stretch/>
        </p:blipFill>
        <p:spPr>
          <a:xfrm>
            <a:off x="2595654" y="968746"/>
            <a:ext cx="9581909" cy="1796064"/>
          </a:xfrm>
          <a:prstGeom prst="rect">
            <a:avLst/>
          </a:prstGeom>
        </p:spPr>
      </p:pic>
      <p:sp>
        <p:nvSpPr>
          <p:cNvPr id="17" name="矩形 18">
            <a:extLst>
              <a:ext uri="{FF2B5EF4-FFF2-40B4-BE49-F238E27FC236}">
                <a16:creationId xmlns:a16="http://schemas.microsoft.com/office/drawing/2014/main" id="{F9043240-5BE2-3641-8B1B-58C4C88BB578}"/>
              </a:ext>
            </a:extLst>
          </p:cNvPr>
          <p:cNvSpPr/>
          <p:nvPr/>
        </p:nvSpPr>
        <p:spPr>
          <a:xfrm>
            <a:off x="434200" y="3030280"/>
            <a:ext cx="1965603"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(a) 16 x 8 array</a:t>
            </a:r>
            <a:endParaRPr lang="zh-CN" altLang="en-US" dirty="0">
              <a:latin typeface="Georgia" panose="02040502050405020303" pitchFamily="18" charset="0"/>
              <a:ea typeface="微软雅黑" panose="020B0503020204020204" pitchFamily="34" charset="-122"/>
            </a:endParaRPr>
          </a:p>
        </p:txBody>
      </p:sp>
      <p:pic>
        <p:nvPicPr>
          <p:cNvPr id="21" name="Content Placeholder 5">
            <a:extLst>
              <a:ext uri="{FF2B5EF4-FFF2-40B4-BE49-F238E27FC236}">
                <a16:creationId xmlns:a16="http://schemas.microsoft.com/office/drawing/2014/main" id="{D77B343B-C6F1-F029-F6B4-4422B607486A}"/>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22349" r="49604" b="45875"/>
          <a:stretch/>
        </p:blipFill>
        <p:spPr>
          <a:xfrm>
            <a:off x="-99875" y="1282040"/>
            <a:ext cx="2687347" cy="1796064"/>
          </a:xfrm>
        </p:spPr>
      </p:pic>
      <p:sp>
        <p:nvSpPr>
          <p:cNvPr id="22" name="矩形 18">
            <a:extLst>
              <a:ext uri="{FF2B5EF4-FFF2-40B4-BE49-F238E27FC236}">
                <a16:creationId xmlns:a16="http://schemas.microsoft.com/office/drawing/2014/main" id="{B4130793-66CE-A0CB-415F-8A7961B85D8A}"/>
              </a:ext>
            </a:extLst>
          </p:cNvPr>
          <p:cNvSpPr/>
          <p:nvPr/>
        </p:nvSpPr>
        <p:spPr>
          <a:xfrm>
            <a:off x="2828829" y="3013951"/>
            <a:ext cx="1858201"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(a) 8 x 8 array</a:t>
            </a:r>
            <a:endParaRPr lang="zh-CN" altLang="en-US" dirty="0">
              <a:latin typeface="Georgia" panose="02040502050405020303" pitchFamily="18" charset="0"/>
              <a:ea typeface="微软雅黑" panose="020B0503020204020204" pitchFamily="34" charset="-122"/>
            </a:endParaRPr>
          </a:p>
        </p:txBody>
      </p:sp>
      <p:sp>
        <p:nvSpPr>
          <p:cNvPr id="23" name="矩形 18">
            <a:extLst>
              <a:ext uri="{FF2B5EF4-FFF2-40B4-BE49-F238E27FC236}">
                <a16:creationId xmlns:a16="http://schemas.microsoft.com/office/drawing/2014/main" id="{739DE476-616B-D812-EF94-17E7B5FC207C}"/>
              </a:ext>
            </a:extLst>
          </p:cNvPr>
          <p:cNvSpPr/>
          <p:nvPr/>
        </p:nvSpPr>
        <p:spPr>
          <a:xfrm>
            <a:off x="5297775" y="3030615"/>
            <a:ext cx="1853392"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(a) 4 x 8 array</a:t>
            </a:r>
            <a:endParaRPr lang="zh-CN" altLang="en-US" dirty="0">
              <a:latin typeface="Georgia" panose="02040502050405020303" pitchFamily="18" charset="0"/>
              <a:ea typeface="微软雅黑" panose="020B0503020204020204" pitchFamily="34" charset="-122"/>
            </a:endParaRPr>
          </a:p>
        </p:txBody>
      </p:sp>
      <p:sp>
        <p:nvSpPr>
          <p:cNvPr id="24" name="矩形 18">
            <a:extLst>
              <a:ext uri="{FF2B5EF4-FFF2-40B4-BE49-F238E27FC236}">
                <a16:creationId xmlns:a16="http://schemas.microsoft.com/office/drawing/2014/main" id="{65449C9B-FAB1-8FBD-A860-F57DD2BCFB24}"/>
              </a:ext>
            </a:extLst>
          </p:cNvPr>
          <p:cNvSpPr/>
          <p:nvPr/>
        </p:nvSpPr>
        <p:spPr>
          <a:xfrm>
            <a:off x="7752477" y="3036002"/>
            <a:ext cx="1846980"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(a) 2 x 8 array</a:t>
            </a:r>
            <a:endParaRPr lang="zh-CN" altLang="en-US" dirty="0">
              <a:latin typeface="Georgia" panose="02040502050405020303" pitchFamily="18" charset="0"/>
              <a:ea typeface="微软雅黑" panose="020B0503020204020204" pitchFamily="34" charset="-122"/>
            </a:endParaRPr>
          </a:p>
        </p:txBody>
      </p:sp>
      <p:sp>
        <p:nvSpPr>
          <p:cNvPr id="25" name="矩形 18">
            <a:extLst>
              <a:ext uri="{FF2B5EF4-FFF2-40B4-BE49-F238E27FC236}">
                <a16:creationId xmlns:a16="http://schemas.microsoft.com/office/drawing/2014/main" id="{737D7C13-922B-4D83-A312-3496E4D8C547}"/>
              </a:ext>
            </a:extLst>
          </p:cNvPr>
          <p:cNvSpPr/>
          <p:nvPr/>
        </p:nvSpPr>
        <p:spPr>
          <a:xfrm>
            <a:off x="10207179" y="3041389"/>
            <a:ext cx="1816523"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(a) 1 x 8 array</a:t>
            </a:r>
            <a:endParaRPr lang="zh-CN" altLang="en-US" dirty="0">
              <a:latin typeface="Georgia" panose="02040502050405020303" pitchFamily="18" charset="0"/>
              <a:ea typeface="微软雅黑" panose="020B0503020204020204" pitchFamily="34" charset="-122"/>
            </a:endParaRPr>
          </a:p>
        </p:txBody>
      </p:sp>
      <p:sp>
        <p:nvSpPr>
          <p:cNvPr id="9" name="TextBox 8">
            <a:extLst>
              <a:ext uri="{FF2B5EF4-FFF2-40B4-BE49-F238E27FC236}">
                <a16:creationId xmlns:a16="http://schemas.microsoft.com/office/drawing/2014/main" id="{FE462F42-4A3E-EEB9-406A-2A2558FDABC3}"/>
              </a:ext>
            </a:extLst>
          </p:cNvPr>
          <p:cNvSpPr txBox="1"/>
          <p:nvPr/>
        </p:nvSpPr>
        <p:spPr>
          <a:xfrm>
            <a:off x="1319341" y="3786657"/>
            <a:ext cx="9837804" cy="646331"/>
          </a:xfrm>
          <a:prstGeom prst="rect">
            <a:avLst/>
          </a:prstGeom>
          <a:noFill/>
        </p:spPr>
        <p:txBody>
          <a:bodyPr wrap="square">
            <a:spAutoFit/>
          </a:bodyPr>
          <a:lstStyle/>
          <a:p>
            <a:pPr marL="742950" lvl="1" indent="-285750">
              <a:buFont typeface="Arial" panose="020B0604020202020204" pitchFamily="34" charset="0"/>
              <a:buChar char="•"/>
            </a:pPr>
            <a:r>
              <a:rPr lang="en-US" sz="1800" dirty="0">
                <a:effectLst/>
                <a:latin typeface="Georgia" panose="02040502050405020303" pitchFamily="18" charset="0"/>
              </a:rPr>
              <a:t>The 3-dB beamwidths for the 40 kHz, 42 kHz, and 44 kHz ultrasound frequencies are found to be only </a:t>
            </a:r>
            <a:r>
              <a:rPr lang="en-US" sz="1800" b="1" dirty="0">
                <a:effectLst/>
                <a:latin typeface="Georgia" panose="02040502050405020303" pitchFamily="18" charset="0"/>
              </a:rPr>
              <a:t>3.1, 2.7, and 2.4 degrees</a:t>
            </a:r>
            <a:r>
              <a:rPr lang="en-US" sz="1800" dirty="0">
                <a:effectLst/>
                <a:latin typeface="Georgia" panose="02040502050405020303" pitchFamily="18" charset="0"/>
              </a:rPr>
              <a:t>, respectively </a:t>
            </a:r>
          </a:p>
        </p:txBody>
      </p:sp>
      <p:grpSp>
        <p:nvGrpSpPr>
          <p:cNvPr id="11" name="组合 5">
            <a:extLst>
              <a:ext uri="{FF2B5EF4-FFF2-40B4-BE49-F238E27FC236}">
                <a16:creationId xmlns:a16="http://schemas.microsoft.com/office/drawing/2014/main" id="{BED48D53-1BCC-0E50-B1D4-10903A013E65}"/>
              </a:ext>
            </a:extLst>
          </p:cNvPr>
          <p:cNvGrpSpPr/>
          <p:nvPr/>
        </p:nvGrpSpPr>
        <p:grpSpPr>
          <a:xfrm>
            <a:off x="689487" y="5255633"/>
            <a:ext cx="11114586" cy="1141915"/>
            <a:chOff x="-2870256" y="5996674"/>
            <a:chExt cx="14577807" cy="1141915"/>
          </a:xfrm>
        </p:grpSpPr>
        <p:sp>
          <p:nvSpPr>
            <p:cNvPr id="12" name="矩形: 圆角 6">
              <a:extLst>
                <a:ext uri="{FF2B5EF4-FFF2-40B4-BE49-F238E27FC236}">
                  <a16:creationId xmlns:a16="http://schemas.microsoft.com/office/drawing/2014/main" id="{07A68F3A-8DE1-2D1C-F570-5235FF99ED93}"/>
                </a:ext>
              </a:extLst>
            </p:cNvPr>
            <p:cNvSpPr/>
            <p:nvPr/>
          </p:nvSpPr>
          <p:spPr>
            <a:xfrm>
              <a:off x="-2870256" y="5996674"/>
              <a:ext cx="13956058" cy="1141915"/>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7">
              <a:extLst>
                <a:ext uri="{FF2B5EF4-FFF2-40B4-BE49-F238E27FC236}">
                  <a16:creationId xmlns:a16="http://schemas.microsoft.com/office/drawing/2014/main" id="{75C8E580-1695-C14F-AED4-CC8A87BC43CC}"/>
                </a:ext>
              </a:extLst>
            </p:cNvPr>
            <p:cNvSpPr/>
            <p:nvPr/>
          </p:nvSpPr>
          <p:spPr>
            <a:xfrm>
              <a:off x="-1785072" y="6152132"/>
              <a:ext cx="13492623" cy="830997"/>
            </a:xfrm>
            <a:prstGeom prst="rect">
              <a:avLst/>
            </a:prstGeom>
            <a:ln>
              <a:noFill/>
            </a:ln>
          </p:spPr>
          <p:txBody>
            <a:bodyPr wrap="square">
              <a:spAutoFit/>
            </a:bodyPr>
            <a:lstStyle/>
            <a:p>
              <a:r>
                <a:rPr lang="en-US" sz="2400" dirty="0">
                  <a:effectLst/>
                  <a:latin typeface="Georgia" panose="02040502050405020303" pitchFamily="18" charset="0"/>
                </a:rPr>
                <a:t>The transmitter offers </a:t>
              </a:r>
              <a:r>
                <a:rPr lang="en-US" sz="2400" b="1" dirty="0">
                  <a:effectLst/>
                  <a:latin typeface="Georgia" panose="02040502050405020303" pitchFamily="18" charset="0"/>
                </a:rPr>
                <a:t>flexible manipulability over its spatial resolution </a:t>
              </a:r>
              <a:r>
                <a:rPr lang="en-US" sz="2400" dirty="0">
                  <a:effectLst/>
                  <a:latin typeface="Georgia" panose="02040502050405020303" pitchFamily="18" charset="0"/>
                </a:rPr>
                <a:t>by enabling transducers selectively.</a:t>
              </a:r>
              <a:endParaRPr lang="en-US" sz="2400" dirty="0">
                <a:latin typeface="Georgia" panose="02040502050405020303" pitchFamily="18" charset="0"/>
              </a:endParaRPr>
            </a:p>
          </p:txBody>
        </p:sp>
      </p:grpSp>
    </p:spTree>
    <p:extLst>
      <p:ext uri="{BB962C8B-B14F-4D97-AF65-F5344CB8AC3E}">
        <p14:creationId xmlns:p14="http://schemas.microsoft.com/office/powerpoint/2010/main" val="40036280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Profiling: Energy Distribution </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18</a:t>
            </a:fld>
            <a:endParaRPr lang="zh-CN" altLang="en-US"/>
          </a:p>
        </p:txBody>
      </p:sp>
      <p:pic>
        <p:nvPicPr>
          <p:cNvPr id="6" name="Picture 5">
            <a:extLst>
              <a:ext uri="{FF2B5EF4-FFF2-40B4-BE49-F238E27FC236}">
                <a16:creationId xmlns:a16="http://schemas.microsoft.com/office/drawing/2014/main" id="{741F6F7D-4305-0234-7683-472E023E27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449" y="1313904"/>
            <a:ext cx="11677101" cy="2115096"/>
          </a:xfrm>
          <a:prstGeom prst="rect">
            <a:avLst/>
          </a:prstGeom>
        </p:spPr>
      </p:pic>
      <p:sp>
        <p:nvSpPr>
          <p:cNvPr id="7" name="矩形 18">
            <a:extLst>
              <a:ext uri="{FF2B5EF4-FFF2-40B4-BE49-F238E27FC236}">
                <a16:creationId xmlns:a16="http://schemas.microsoft.com/office/drawing/2014/main" id="{EEF13A92-C431-F542-54AC-578240162BDF}"/>
              </a:ext>
            </a:extLst>
          </p:cNvPr>
          <p:cNvSpPr/>
          <p:nvPr/>
        </p:nvSpPr>
        <p:spPr>
          <a:xfrm>
            <a:off x="665803" y="3472593"/>
            <a:ext cx="2036135"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(a) Deployment</a:t>
            </a:r>
            <a:endParaRPr lang="zh-CN" altLang="en-US" dirty="0">
              <a:latin typeface="Georgia" panose="02040502050405020303" pitchFamily="18" charset="0"/>
              <a:ea typeface="微软雅黑" panose="020B0503020204020204" pitchFamily="34" charset="-122"/>
            </a:endParaRPr>
          </a:p>
        </p:txBody>
      </p:sp>
      <p:sp>
        <p:nvSpPr>
          <p:cNvPr id="8" name="矩形 18">
            <a:extLst>
              <a:ext uri="{FF2B5EF4-FFF2-40B4-BE49-F238E27FC236}">
                <a16:creationId xmlns:a16="http://schemas.microsoft.com/office/drawing/2014/main" id="{554393D2-A9AD-B053-6ACE-9529CC3A850A}"/>
              </a:ext>
            </a:extLst>
          </p:cNvPr>
          <p:cNvSpPr/>
          <p:nvPr/>
        </p:nvSpPr>
        <p:spPr>
          <a:xfrm>
            <a:off x="3887530" y="3472593"/>
            <a:ext cx="1279517"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(b) 2 kHz</a:t>
            </a:r>
            <a:endParaRPr lang="zh-CN" altLang="en-US" dirty="0">
              <a:latin typeface="Georgia" panose="02040502050405020303" pitchFamily="18" charset="0"/>
              <a:ea typeface="微软雅黑" panose="020B0503020204020204" pitchFamily="34" charset="-122"/>
            </a:endParaRPr>
          </a:p>
        </p:txBody>
      </p:sp>
      <p:sp>
        <p:nvSpPr>
          <p:cNvPr id="9" name="矩形 18">
            <a:extLst>
              <a:ext uri="{FF2B5EF4-FFF2-40B4-BE49-F238E27FC236}">
                <a16:creationId xmlns:a16="http://schemas.microsoft.com/office/drawing/2014/main" id="{0A657E84-FCBD-6A9E-2B92-2E74F256D56B}"/>
              </a:ext>
            </a:extLst>
          </p:cNvPr>
          <p:cNvSpPr/>
          <p:nvPr/>
        </p:nvSpPr>
        <p:spPr>
          <a:xfrm>
            <a:off x="6810303" y="3472593"/>
            <a:ext cx="1422184"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(c) 40 kHz</a:t>
            </a:r>
            <a:endParaRPr lang="zh-CN" altLang="en-US" dirty="0">
              <a:latin typeface="Georgia" panose="02040502050405020303" pitchFamily="18" charset="0"/>
              <a:ea typeface="微软雅黑" panose="020B0503020204020204" pitchFamily="34" charset="-122"/>
            </a:endParaRPr>
          </a:p>
        </p:txBody>
      </p:sp>
      <p:sp>
        <p:nvSpPr>
          <p:cNvPr id="10" name="矩形 18">
            <a:extLst>
              <a:ext uri="{FF2B5EF4-FFF2-40B4-BE49-F238E27FC236}">
                <a16:creationId xmlns:a16="http://schemas.microsoft.com/office/drawing/2014/main" id="{6F2FE9D3-B729-ED97-31F8-3F673BF20128}"/>
              </a:ext>
            </a:extLst>
          </p:cNvPr>
          <p:cNvSpPr/>
          <p:nvPr/>
        </p:nvSpPr>
        <p:spPr>
          <a:xfrm>
            <a:off x="9715770" y="3472593"/>
            <a:ext cx="1433406"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(d) 42 kHz</a:t>
            </a:r>
            <a:endParaRPr lang="zh-CN" altLang="en-US" dirty="0">
              <a:latin typeface="Georgia" panose="02040502050405020303" pitchFamily="18" charset="0"/>
              <a:ea typeface="微软雅黑" panose="020B0503020204020204" pitchFamily="34" charset="-122"/>
            </a:endParaRPr>
          </a:p>
        </p:txBody>
      </p:sp>
      <p:sp>
        <p:nvSpPr>
          <p:cNvPr id="11" name="TextBox 10">
            <a:extLst>
              <a:ext uri="{FF2B5EF4-FFF2-40B4-BE49-F238E27FC236}">
                <a16:creationId xmlns:a16="http://schemas.microsoft.com/office/drawing/2014/main" id="{BA641172-9E0B-F7AE-E442-D14C50904061}"/>
              </a:ext>
            </a:extLst>
          </p:cNvPr>
          <p:cNvSpPr txBox="1"/>
          <p:nvPr/>
        </p:nvSpPr>
        <p:spPr>
          <a:xfrm>
            <a:off x="1814096" y="4189475"/>
            <a:ext cx="8563805" cy="923330"/>
          </a:xfrm>
          <a:prstGeom prst="rect">
            <a:avLst/>
          </a:prstGeom>
          <a:noFill/>
        </p:spPr>
        <p:txBody>
          <a:bodyPr wrap="square">
            <a:spAutoFit/>
          </a:bodyPr>
          <a:lstStyle/>
          <a:p>
            <a:pPr marL="285750" indent="-285750">
              <a:buFont typeface="Arial" panose="020B0604020202020204" pitchFamily="34" charset="0"/>
              <a:buChar char="•"/>
            </a:pPr>
            <a:r>
              <a:rPr lang="en-US" dirty="0">
                <a:effectLst/>
                <a:latin typeface="Georgia" panose="02040502050405020303" pitchFamily="18" charset="0"/>
              </a:rPr>
              <a:t>A two-dimensional slide module workbench is used to carry the microphone to measure the signal energy across a 1m x 1m area with a grid size of 20 mm. </a:t>
            </a:r>
          </a:p>
          <a:p>
            <a:pPr marL="285750" indent="-285750">
              <a:buFont typeface="Arial" panose="020B0604020202020204" pitchFamily="34" charset="0"/>
              <a:buChar char="•"/>
            </a:pPr>
            <a:endParaRPr lang="en-US" dirty="0">
              <a:effectLst/>
              <a:latin typeface="Georgia" panose="02040502050405020303" pitchFamily="18" charset="0"/>
            </a:endParaRPr>
          </a:p>
        </p:txBody>
      </p:sp>
      <p:grpSp>
        <p:nvGrpSpPr>
          <p:cNvPr id="13" name="组合 5">
            <a:extLst>
              <a:ext uri="{FF2B5EF4-FFF2-40B4-BE49-F238E27FC236}">
                <a16:creationId xmlns:a16="http://schemas.microsoft.com/office/drawing/2014/main" id="{C578E758-1310-DF3B-4B29-068D740E8649}"/>
              </a:ext>
            </a:extLst>
          </p:cNvPr>
          <p:cNvGrpSpPr/>
          <p:nvPr/>
        </p:nvGrpSpPr>
        <p:grpSpPr>
          <a:xfrm>
            <a:off x="689487" y="5255633"/>
            <a:ext cx="11114586" cy="1141915"/>
            <a:chOff x="-2870256" y="5996674"/>
            <a:chExt cx="14577807" cy="1141915"/>
          </a:xfrm>
        </p:grpSpPr>
        <p:sp>
          <p:nvSpPr>
            <p:cNvPr id="14" name="矩形: 圆角 6">
              <a:extLst>
                <a:ext uri="{FF2B5EF4-FFF2-40B4-BE49-F238E27FC236}">
                  <a16:creationId xmlns:a16="http://schemas.microsoft.com/office/drawing/2014/main" id="{16FF703F-8F98-A711-3E45-98699FCEEF63}"/>
                </a:ext>
              </a:extLst>
            </p:cNvPr>
            <p:cNvSpPr/>
            <p:nvPr/>
          </p:nvSpPr>
          <p:spPr>
            <a:xfrm>
              <a:off x="-2870256" y="5996674"/>
              <a:ext cx="13956058" cy="1141915"/>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7">
              <a:extLst>
                <a:ext uri="{FF2B5EF4-FFF2-40B4-BE49-F238E27FC236}">
                  <a16:creationId xmlns:a16="http://schemas.microsoft.com/office/drawing/2014/main" id="{815E47BD-5E8B-48AF-657D-FDE84143431C}"/>
                </a:ext>
              </a:extLst>
            </p:cNvPr>
            <p:cNvSpPr/>
            <p:nvPr/>
          </p:nvSpPr>
          <p:spPr>
            <a:xfrm>
              <a:off x="-1785072" y="6152132"/>
              <a:ext cx="13492623" cy="830997"/>
            </a:xfrm>
            <a:prstGeom prst="rect">
              <a:avLst/>
            </a:prstGeom>
            <a:ln>
              <a:noFill/>
            </a:ln>
          </p:spPr>
          <p:txBody>
            <a:bodyPr wrap="square">
              <a:spAutoFit/>
            </a:bodyPr>
            <a:lstStyle/>
            <a:p>
              <a:r>
                <a:rPr lang="en-US" sz="2400" dirty="0">
                  <a:effectLst/>
                  <a:latin typeface="Georgia" panose="02040502050405020303" pitchFamily="18" charset="0"/>
                </a:rPr>
                <a:t>Meta-Speaker can reproduce </a:t>
              </a:r>
              <a:r>
                <a:rPr lang="en-US" sz="2400" b="1" dirty="0">
                  <a:effectLst/>
                  <a:latin typeface="Georgia" panose="02040502050405020303" pitchFamily="18" charset="0"/>
                </a:rPr>
                <a:t>a point-wise audible source </a:t>
              </a:r>
              <a:r>
                <a:rPr lang="en-US" sz="2400" dirty="0">
                  <a:effectLst/>
                  <a:latin typeface="Georgia" panose="02040502050405020303" pitchFamily="18" charset="0"/>
                </a:rPr>
                <a:t>at the intersection of two ultrasonic beams. </a:t>
              </a:r>
              <a:endParaRPr lang="en-US" sz="2400" dirty="0">
                <a:latin typeface="Georgia" panose="02040502050405020303" pitchFamily="18" charset="0"/>
              </a:endParaRPr>
            </a:p>
          </p:txBody>
        </p:sp>
      </p:grpSp>
    </p:spTree>
    <p:extLst>
      <p:ext uri="{BB962C8B-B14F-4D97-AF65-F5344CB8AC3E}">
        <p14:creationId xmlns:p14="http://schemas.microsoft.com/office/powerpoint/2010/main" val="19742550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Profiling: Energy Distribution </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19</a:t>
            </a:fld>
            <a:endParaRPr lang="zh-CN" altLang="en-US"/>
          </a:p>
        </p:txBody>
      </p:sp>
      <p:pic>
        <p:nvPicPr>
          <p:cNvPr id="3" name="Picture 2">
            <a:extLst>
              <a:ext uri="{FF2B5EF4-FFF2-40B4-BE49-F238E27FC236}">
                <a16:creationId xmlns:a16="http://schemas.microsoft.com/office/drawing/2014/main" id="{4607F91C-145F-B8F4-BC8A-39F9F759EF13}"/>
              </a:ext>
            </a:extLst>
          </p:cNvPr>
          <p:cNvPicPr>
            <a:picLocks noChangeAspect="1"/>
          </p:cNvPicPr>
          <p:nvPr/>
        </p:nvPicPr>
        <p:blipFill rotWithShape="1">
          <a:blip r:embed="rId3"/>
          <a:srcRect t="2379" b="47997"/>
          <a:stretch/>
        </p:blipFill>
        <p:spPr>
          <a:xfrm>
            <a:off x="130031" y="1257437"/>
            <a:ext cx="5929973" cy="2418685"/>
          </a:xfrm>
          <a:prstGeom prst="rect">
            <a:avLst/>
          </a:prstGeom>
        </p:spPr>
      </p:pic>
      <p:sp>
        <p:nvSpPr>
          <p:cNvPr id="12" name="TextBox 11">
            <a:extLst>
              <a:ext uri="{FF2B5EF4-FFF2-40B4-BE49-F238E27FC236}">
                <a16:creationId xmlns:a16="http://schemas.microsoft.com/office/drawing/2014/main" id="{397239BA-3874-C742-E54C-1582C6A0AC19}"/>
              </a:ext>
            </a:extLst>
          </p:cNvPr>
          <p:cNvSpPr txBox="1"/>
          <p:nvPr/>
        </p:nvSpPr>
        <p:spPr>
          <a:xfrm>
            <a:off x="3095017" y="3717331"/>
            <a:ext cx="7085223" cy="369332"/>
          </a:xfrm>
          <a:prstGeom prst="rect">
            <a:avLst/>
          </a:prstGeom>
          <a:noFill/>
        </p:spPr>
        <p:txBody>
          <a:bodyPr wrap="square">
            <a:spAutoFit/>
          </a:bodyPr>
          <a:lstStyle/>
          <a:p>
            <a:r>
              <a:rPr lang="en-US" sz="1800" b="1" dirty="0">
                <a:effectLst/>
                <a:latin typeface="Georgia" panose="02040502050405020303" pitchFamily="18" charset="0"/>
              </a:rPr>
              <a:t>The impact of array column on audible region size. </a:t>
            </a:r>
            <a:endParaRPr lang="en-US" b="1" dirty="0">
              <a:latin typeface="Georgia" panose="02040502050405020303" pitchFamily="18" charset="0"/>
            </a:endParaRPr>
          </a:p>
        </p:txBody>
      </p:sp>
      <p:pic>
        <p:nvPicPr>
          <p:cNvPr id="16" name="Picture 15">
            <a:extLst>
              <a:ext uri="{FF2B5EF4-FFF2-40B4-BE49-F238E27FC236}">
                <a16:creationId xmlns:a16="http://schemas.microsoft.com/office/drawing/2014/main" id="{005AF122-3517-254F-E05E-601EB3CA08D0}"/>
              </a:ext>
            </a:extLst>
          </p:cNvPr>
          <p:cNvPicPr>
            <a:picLocks noChangeAspect="1"/>
          </p:cNvPicPr>
          <p:nvPr/>
        </p:nvPicPr>
        <p:blipFill rotWithShape="1">
          <a:blip r:embed="rId3"/>
          <a:srcRect t="52713"/>
          <a:stretch/>
        </p:blipFill>
        <p:spPr>
          <a:xfrm>
            <a:off x="6096000" y="1314419"/>
            <a:ext cx="5929973" cy="2304722"/>
          </a:xfrm>
          <a:prstGeom prst="rect">
            <a:avLst/>
          </a:prstGeom>
        </p:spPr>
      </p:pic>
      <p:sp>
        <p:nvSpPr>
          <p:cNvPr id="21" name="TextBox 20">
            <a:extLst>
              <a:ext uri="{FF2B5EF4-FFF2-40B4-BE49-F238E27FC236}">
                <a16:creationId xmlns:a16="http://schemas.microsoft.com/office/drawing/2014/main" id="{86A52727-F109-0087-D1F4-8BF1A2366925}"/>
              </a:ext>
            </a:extLst>
          </p:cNvPr>
          <p:cNvSpPr txBox="1"/>
          <p:nvPr/>
        </p:nvSpPr>
        <p:spPr>
          <a:xfrm>
            <a:off x="2018519" y="4361521"/>
            <a:ext cx="9238217" cy="646331"/>
          </a:xfrm>
          <a:prstGeom prst="rect">
            <a:avLst/>
          </a:prstGeom>
          <a:noFill/>
        </p:spPr>
        <p:txBody>
          <a:bodyPr wrap="square">
            <a:spAutoFit/>
          </a:bodyPr>
          <a:lstStyle/>
          <a:p>
            <a:pPr marL="285750" indent="-285750">
              <a:buFont typeface="Arial" panose="020B0604020202020204" pitchFamily="34" charset="0"/>
              <a:buChar char="•"/>
            </a:pPr>
            <a:r>
              <a:rPr lang="en-US" dirty="0">
                <a:latin typeface="Georgia" panose="02040502050405020303" pitchFamily="18" charset="0"/>
              </a:rPr>
              <a:t>As the number of columns increases, the beam becomes </a:t>
            </a:r>
            <a:r>
              <a:rPr lang="en-US" sz="1800" dirty="0">
                <a:effectLst/>
                <a:latin typeface="LinLibertineT"/>
              </a:rPr>
              <a:t>sharper and the audible region becomes finer.</a:t>
            </a:r>
            <a:endParaRPr lang="en-US" dirty="0"/>
          </a:p>
        </p:txBody>
      </p:sp>
      <p:grpSp>
        <p:nvGrpSpPr>
          <p:cNvPr id="4" name="组合 5">
            <a:extLst>
              <a:ext uri="{FF2B5EF4-FFF2-40B4-BE49-F238E27FC236}">
                <a16:creationId xmlns:a16="http://schemas.microsoft.com/office/drawing/2014/main" id="{16678344-ACBA-A05E-9E0C-149397F8EAE1}"/>
              </a:ext>
            </a:extLst>
          </p:cNvPr>
          <p:cNvGrpSpPr/>
          <p:nvPr/>
        </p:nvGrpSpPr>
        <p:grpSpPr>
          <a:xfrm>
            <a:off x="689487" y="5255633"/>
            <a:ext cx="11114586" cy="1141915"/>
            <a:chOff x="-2870256" y="5996674"/>
            <a:chExt cx="14577807" cy="1141915"/>
          </a:xfrm>
        </p:grpSpPr>
        <p:sp>
          <p:nvSpPr>
            <p:cNvPr id="6" name="矩形: 圆角 6">
              <a:extLst>
                <a:ext uri="{FF2B5EF4-FFF2-40B4-BE49-F238E27FC236}">
                  <a16:creationId xmlns:a16="http://schemas.microsoft.com/office/drawing/2014/main" id="{61467F83-28C0-2046-403B-996332CD787A}"/>
                </a:ext>
              </a:extLst>
            </p:cNvPr>
            <p:cNvSpPr/>
            <p:nvPr/>
          </p:nvSpPr>
          <p:spPr>
            <a:xfrm>
              <a:off x="-2870256" y="5996674"/>
              <a:ext cx="13956058" cy="1141915"/>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7">
              <a:extLst>
                <a:ext uri="{FF2B5EF4-FFF2-40B4-BE49-F238E27FC236}">
                  <a16:creationId xmlns:a16="http://schemas.microsoft.com/office/drawing/2014/main" id="{B6AAB152-0D01-8220-2FC1-8D6A6170D40B}"/>
                </a:ext>
              </a:extLst>
            </p:cNvPr>
            <p:cNvSpPr/>
            <p:nvPr/>
          </p:nvSpPr>
          <p:spPr>
            <a:xfrm>
              <a:off x="-1785072" y="6152132"/>
              <a:ext cx="13492623" cy="830997"/>
            </a:xfrm>
            <a:prstGeom prst="rect">
              <a:avLst/>
            </a:prstGeom>
            <a:ln>
              <a:noFill/>
            </a:ln>
          </p:spPr>
          <p:txBody>
            <a:bodyPr wrap="square">
              <a:spAutoFit/>
            </a:bodyPr>
            <a:lstStyle/>
            <a:p>
              <a:r>
                <a:rPr lang="en-US" sz="2400" dirty="0">
                  <a:effectLst/>
                  <a:latin typeface="Georgia" panose="02040502050405020303" pitchFamily="18" charset="0"/>
                </a:rPr>
                <a:t>The size of the audible region can be manipulated by adjusting the beamwidth of the transmitter. </a:t>
              </a:r>
            </a:p>
          </p:txBody>
        </p:sp>
      </p:grpSp>
    </p:spTree>
    <p:extLst>
      <p:ext uri="{BB962C8B-B14F-4D97-AF65-F5344CB8AC3E}">
        <p14:creationId xmlns:p14="http://schemas.microsoft.com/office/powerpoint/2010/main" val="478246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641F365-9CC8-9745-425B-7A9FAFF8051F}"/>
              </a:ext>
            </a:extLst>
          </p:cNvPr>
          <p:cNvSpPr>
            <a:spLocks noGrp="1"/>
          </p:cNvSpPr>
          <p:nvPr>
            <p:ph type="sldNum" sz="quarter" idx="12"/>
          </p:nvPr>
        </p:nvSpPr>
        <p:spPr/>
        <p:txBody>
          <a:bodyPr/>
          <a:lstStyle/>
          <a:p>
            <a:fld id="{0E49DF86-A253-4663-A432-3B42799C675D}" type="slidenum">
              <a:rPr lang="zh-CN" altLang="en-US" smtClean="0"/>
              <a:t>2</a:t>
            </a:fld>
            <a:endParaRPr lang="zh-CN" altLang="en-US"/>
          </a:p>
        </p:txBody>
      </p:sp>
      <p:pic>
        <p:nvPicPr>
          <p:cNvPr id="5" name="Picture 4">
            <a:extLst>
              <a:ext uri="{FF2B5EF4-FFF2-40B4-BE49-F238E27FC236}">
                <a16:creationId xmlns:a16="http://schemas.microsoft.com/office/drawing/2014/main" id="{7B8AA438-ABBE-C2CE-9A9F-00A14819AA9A}"/>
              </a:ext>
            </a:extLst>
          </p:cNvPr>
          <p:cNvPicPr>
            <a:picLocks noChangeAspect="1"/>
          </p:cNvPicPr>
          <p:nvPr/>
        </p:nvPicPr>
        <p:blipFill>
          <a:blip r:embed="rId3"/>
          <a:stretch>
            <a:fillRect/>
          </a:stretch>
        </p:blipFill>
        <p:spPr>
          <a:xfrm>
            <a:off x="0" y="156549"/>
            <a:ext cx="12192000" cy="6714027"/>
          </a:xfrm>
          <a:prstGeom prst="rect">
            <a:avLst/>
          </a:prstGeom>
        </p:spPr>
      </p:pic>
      <p:sp>
        <p:nvSpPr>
          <p:cNvPr id="6" name="TextBox 5">
            <a:extLst>
              <a:ext uri="{FF2B5EF4-FFF2-40B4-BE49-F238E27FC236}">
                <a16:creationId xmlns:a16="http://schemas.microsoft.com/office/drawing/2014/main" id="{4DBAC43A-FF5A-AAE3-E8FA-814AB930D1F3}"/>
              </a:ext>
            </a:extLst>
          </p:cNvPr>
          <p:cNvSpPr txBox="1"/>
          <p:nvPr/>
        </p:nvSpPr>
        <p:spPr>
          <a:xfrm>
            <a:off x="4052005" y="938825"/>
            <a:ext cx="6529324" cy="2403350"/>
          </a:xfrm>
          <a:prstGeom prst="rect">
            <a:avLst/>
          </a:prstGeom>
          <a:noFill/>
        </p:spPr>
        <p:txBody>
          <a:bodyPr wrap="square">
            <a:spAutoFit/>
          </a:bodyPr>
          <a:lstStyle/>
          <a:p>
            <a:pPr>
              <a:lnSpc>
                <a:spcPct val="120000"/>
              </a:lnSpc>
            </a:pPr>
            <a:r>
              <a:rPr lang="en-US" sz="3200" i="0" u="sng" dirty="0">
                <a:solidFill>
                  <a:srgbClr val="202122"/>
                </a:solidFill>
                <a:effectLst/>
                <a:latin typeface="Georgia" panose="02040502050405020303" pitchFamily="18" charset="0"/>
              </a:rPr>
              <a:t>Magneto</a:t>
            </a:r>
            <a:r>
              <a:rPr lang="en-US" sz="3200" i="0" dirty="0">
                <a:solidFill>
                  <a:srgbClr val="202122"/>
                </a:solidFill>
                <a:effectLst/>
                <a:latin typeface="Georgia" panose="02040502050405020303" pitchFamily="18" charset="0"/>
              </a:rPr>
              <a:t> (</a:t>
            </a:r>
            <a:r>
              <a:rPr lang="en-US" sz="3200" dirty="0">
                <a:solidFill>
                  <a:srgbClr val="202122"/>
                </a:solidFill>
                <a:latin typeface="Georgia" panose="02040502050405020303" pitchFamily="18" charset="0"/>
              </a:rPr>
              <a:t>Marvel Comics) </a:t>
            </a:r>
            <a:r>
              <a:rPr lang="en-US" sz="3200" b="0" i="0" dirty="0">
                <a:solidFill>
                  <a:srgbClr val="202122"/>
                </a:solidFill>
                <a:effectLst/>
                <a:latin typeface="Georgia" panose="02040502050405020303" pitchFamily="18" charset="0"/>
              </a:rPr>
              <a:t>can </a:t>
            </a:r>
            <a:r>
              <a:rPr lang="en-US" sz="3200" b="1" i="0" dirty="0">
                <a:effectLst/>
                <a:latin typeface="Georgia" panose="02040502050405020303" pitchFamily="18" charset="0"/>
                <a:ea typeface="+mj-ea"/>
              </a:rPr>
              <a:t>g</a:t>
            </a:r>
            <a:r>
              <a:rPr lang="en-US" sz="3200" b="1" dirty="0">
                <a:latin typeface="Georgia" panose="02040502050405020303" pitchFamily="18" charset="0"/>
                <a:ea typeface="+mj-ea"/>
              </a:rPr>
              <a:t>enerate</a:t>
            </a:r>
            <a:r>
              <a:rPr lang="zh-CN" altLang="en-US" sz="3200" b="1" dirty="0">
                <a:latin typeface="Georgia" panose="02040502050405020303" pitchFamily="18" charset="0"/>
                <a:ea typeface="+mj-ea"/>
              </a:rPr>
              <a:t> </a:t>
            </a:r>
            <a:r>
              <a:rPr lang="en-US" altLang="zh-CN" sz="3200" b="1" dirty="0">
                <a:latin typeface="Georgia" panose="02040502050405020303" pitchFamily="18" charset="0"/>
                <a:ea typeface="+mj-ea"/>
              </a:rPr>
              <a:t>and</a:t>
            </a:r>
            <a:r>
              <a:rPr lang="zh-CN" altLang="en-US" sz="3200" b="1" dirty="0">
                <a:latin typeface="Georgia" panose="02040502050405020303" pitchFamily="18" charset="0"/>
                <a:ea typeface="+mj-ea"/>
              </a:rPr>
              <a:t> </a:t>
            </a:r>
            <a:r>
              <a:rPr lang="en-US" altLang="zh-CN" sz="3200" b="1" dirty="0">
                <a:latin typeface="Georgia" panose="02040502050405020303" pitchFamily="18" charset="0"/>
                <a:ea typeface="+mj-ea"/>
              </a:rPr>
              <a:t>control</a:t>
            </a:r>
            <a:r>
              <a:rPr lang="en-US" sz="3200" b="1" dirty="0">
                <a:latin typeface="Georgia" panose="02040502050405020303" pitchFamily="18" charset="0"/>
                <a:ea typeface="+mj-ea"/>
              </a:rPr>
              <a:t> </a:t>
            </a:r>
          </a:p>
          <a:p>
            <a:pPr>
              <a:lnSpc>
                <a:spcPct val="120000"/>
              </a:lnSpc>
            </a:pPr>
            <a:r>
              <a:rPr lang="en-US" sz="3200" b="1" dirty="0">
                <a:latin typeface="Georgia" panose="02040502050405020303" pitchFamily="18" charset="0"/>
                <a:ea typeface="+mj-ea"/>
              </a:rPr>
              <a:t>magnetic fields.</a:t>
            </a:r>
          </a:p>
          <a:p>
            <a:pPr marL="285750" indent="-285750">
              <a:lnSpc>
                <a:spcPct val="120000"/>
              </a:lnSpc>
              <a:buFont typeface="Arial" panose="020B0604020202020204" pitchFamily="34" charset="0"/>
              <a:buChar char="•"/>
            </a:pPr>
            <a:endParaRPr lang="en-CN" sz="3200" dirty="0">
              <a:latin typeface="Georgia" panose="02040502050405020303" pitchFamily="18" charset="0"/>
            </a:endParaRPr>
          </a:p>
        </p:txBody>
      </p:sp>
    </p:spTree>
    <p:extLst>
      <p:ext uri="{BB962C8B-B14F-4D97-AF65-F5344CB8AC3E}">
        <p14:creationId xmlns:p14="http://schemas.microsoft.com/office/powerpoint/2010/main" val="3429664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Profiling: Frequency</a:t>
            </a:r>
            <a:r>
              <a:rPr lang="zh-CN" altLang="en-US" dirty="0"/>
              <a:t> </a:t>
            </a:r>
            <a:r>
              <a:rPr lang="en-US" altLang="zh-CN" dirty="0"/>
              <a:t>Response</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20</a:t>
            </a:fld>
            <a:endParaRPr lang="zh-CN" altLang="en-US"/>
          </a:p>
        </p:txBody>
      </p:sp>
      <p:sp>
        <p:nvSpPr>
          <p:cNvPr id="12" name="TextBox 11">
            <a:extLst>
              <a:ext uri="{FF2B5EF4-FFF2-40B4-BE49-F238E27FC236}">
                <a16:creationId xmlns:a16="http://schemas.microsoft.com/office/drawing/2014/main" id="{397239BA-3874-C742-E54C-1582C6A0AC19}"/>
              </a:ext>
            </a:extLst>
          </p:cNvPr>
          <p:cNvSpPr txBox="1"/>
          <p:nvPr/>
        </p:nvSpPr>
        <p:spPr>
          <a:xfrm>
            <a:off x="2917642" y="3914439"/>
            <a:ext cx="7085223" cy="369332"/>
          </a:xfrm>
          <a:prstGeom prst="rect">
            <a:avLst/>
          </a:prstGeom>
          <a:noFill/>
        </p:spPr>
        <p:txBody>
          <a:bodyPr wrap="square">
            <a:spAutoFit/>
          </a:bodyPr>
          <a:lstStyle/>
          <a:p>
            <a:pPr algn="ctr"/>
            <a:r>
              <a:rPr lang="en-US" sz="1800" b="1" dirty="0">
                <a:effectLst/>
                <a:latin typeface="Georgia" panose="02040502050405020303" pitchFamily="18" charset="0"/>
              </a:rPr>
              <a:t>Reproduced frequency vs. sweeping frequency </a:t>
            </a:r>
          </a:p>
        </p:txBody>
      </p:sp>
      <p:pic>
        <p:nvPicPr>
          <p:cNvPr id="4" name="Picture 3">
            <a:extLst>
              <a:ext uri="{FF2B5EF4-FFF2-40B4-BE49-F238E27FC236}">
                <a16:creationId xmlns:a16="http://schemas.microsoft.com/office/drawing/2014/main" id="{FF2440CD-0F17-4CD2-7F88-FC18B4F799FB}"/>
              </a:ext>
            </a:extLst>
          </p:cNvPr>
          <p:cNvPicPr>
            <a:picLocks noChangeAspect="1"/>
          </p:cNvPicPr>
          <p:nvPr/>
        </p:nvPicPr>
        <p:blipFill>
          <a:blip r:embed="rId3"/>
          <a:stretch>
            <a:fillRect/>
          </a:stretch>
        </p:blipFill>
        <p:spPr>
          <a:xfrm>
            <a:off x="2360580" y="1014168"/>
            <a:ext cx="7772400" cy="2900271"/>
          </a:xfrm>
          <a:prstGeom prst="rect">
            <a:avLst/>
          </a:prstGeom>
        </p:spPr>
      </p:pic>
      <p:grpSp>
        <p:nvGrpSpPr>
          <p:cNvPr id="6" name="组合 5">
            <a:extLst>
              <a:ext uri="{FF2B5EF4-FFF2-40B4-BE49-F238E27FC236}">
                <a16:creationId xmlns:a16="http://schemas.microsoft.com/office/drawing/2014/main" id="{2BC98D6F-25ED-4002-21D3-C2A65CFF2D33}"/>
              </a:ext>
            </a:extLst>
          </p:cNvPr>
          <p:cNvGrpSpPr/>
          <p:nvPr/>
        </p:nvGrpSpPr>
        <p:grpSpPr>
          <a:xfrm>
            <a:off x="689487" y="5255633"/>
            <a:ext cx="11114586" cy="1151261"/>
            <a:chOff x="-2870256" y="5996674"/>
            <a:chExt cx="14577807" cy="1151261"/>
          </a:xfrm>
        </p:grpSpPr>
        <p:sp>
          <p:nvSpPr>
            <p:cNvPr id="7" name="矩形: 圆角 6">
              <a:extLst>
                <a:ext uri="{FF2B5EF4-FFF2-40B4-BE49-F238E27FC236}">
                  <a16:creationId xmlns:a16="http://schemas.microsoft.com/office/drawing/2014/main" id="{AD4703FF-116F-B7EF-7D28-6D386A2B1F65}"/>
                </a:ext>
              </a:extLst>
            </p:cNvPr>
            <p:cNvSpPr/>
            <p:nvPr/>
          </p:nvSpPr>
          <p:spPr>
            <a:xfrm>
              <a:off x="-2870256" y="5996674"/>
              <a:ext cx="13956058" cy="1141915"/>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04BF75BA-C6BA-4901-E3C6-2B1AFFC0CDA8}"/>
                </a:ext>
              </a:extLst>
            </p:cNvPr>
            <p:cNvSpPr/>
            <p:nvPr/>
          </p:nvSpPr>
          <p:spPr>
            <a:xfrm>
              <a:off x="-1785072" y="6316938"/>
              <a:ext cx="13492623" cy="830997"/>
            </a:xfrm>
            <a:prstGeom prst="rect">
              <a:avLst/>
            </a:prstGeom>
            <a:ln>
              <a:noFill/>
            </a:ln>
          </p:spPr>
          <p:txBody>
            <a:bodyPr wrap="square">
              <a:spAutoFit/>
            </a:bodyPr>
            <a:lstStyle/>
            <a:p>
              <a:r>
                <a:rPr lang="en-US" sz="2400" dirty="0">
                  <a:latin typeface="Georgia" panose="02040502050405020303" pitchFamily="18" charset="0"/>
                </a:rPr>
                <a:t>T</a:t>
              </a:r>
              <a:r>
                <a:rPr lang="en-US" sz="2400" dirty="0">
                  <a:effectLst/>
                  <a:latin typeface="Georgia" panose="02040502050405020303" pitchFamily="18" charset="0"/>
                </a:rPr>
                <a:t>he bandwidth of Meta-Speaker </a:t>
              </a:r>
              <a:r>
                <a:rPr lang="zh-CN" altLang="en-US" sz="2400" dirty="0">
                  <a:effectLst/>
                  <a:latin typeface="Georgia" panose="02040502050405020303" pitchFamily="18" charset="0"/>
                </a:rPr>
                <a:t> </a:t>
              </a:r>
              <a:r>
                <a:rPr lang="en-US" altLang="zh-CN" sz="2400" dirty="0">
                  <a:effectLst/>
                  <a:latin typeface="Georgia" panose="02040502050405020303" pitchFamily="18" charset="0"/>
                </a:rPr>
                <a:t>is </a:t>
              </a:r>
              <a:r>
                <a:rPr lang="en-US" sz="2400" dirty="0">
                  <a:effectLst/>
                  <a:latin typeface="Georgia" panose="02040502050405020303" pitchFamily="18" charset="0"/>
                </a:rPr>
                <a:t>approximately </a:t>
              </a:r>
              <a:r>
                <a:rPr lang="en-US" sz="2400" b="1" dirty="0">
                  <a:effectLst/>
                  <a:latin typeface="Georgia" panose="02040502050405020303" pitchFamily="18" charset="0"/>
                </a:rPr>
                <a:t>3.8 kHz</a:t>
              </a:r>
              <a:r>
                <a:rPr lang="en-US" sz="2400" dirty="0">
                  <a:effectLst/>
                  <a:latin typeface="Georgia" panose="02040502050405020303" pitchFamily="18" charset="0"/>
                </a:rPr>
                <a:t>.</a:t>
              </a:r>
            </a:p>
            <a:p>
              <a:endParaRPr lang="en-US" sz="2400" dirty="0">
                <a:latin typeface="Georgia" panose="02040502050405020303" pitchFamily="18" charset="0"/>
              </a:endParaRPr>
            </a:p>
          </p:txBody>
        </p:sp>
      </p:grpSp>
    </p:spTree>
    <p:extLst>
      <p:ext uri="{BB962C8B-B14F-4D97-AF65-F5344CB8AC3E}">
        <p14:creationId xmlns:p14="http://schemas.microsoft.com/office/powerpoint/2010/main" val="3383241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Applications</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21</a:t>
            </a:fld>
            <a:endParaRPr lang="zh-CN" altLang="en-US"/>
          </a:p>
        </p:txBody>
      </p:sp>
      <p:sp>
        <p:nvSpPr>
          <p:cNvPr id="9" name="矩形 18">
            <a:extLst>
              <a:ext uri="{FF2B5EF4-FFF2-40B4-BE49-F238E27FC236}">
                <a16:creationId xmlns:a16="http://schemas.microsoft.com/office/drawing/2014/main" id="{5543CCB4-AB1F-1241-9855-7B2D1FD108C9}"/>
              </a:ext>
            </a:extLst>
          </p:cNvPr>
          <p:cNvSpPr/>
          <p:nvPr/>
        </p:nvSpPr>
        <p:spPr>
          <a:xfrm>
            <a:off x="59634" y="4406479"/>
            <a:ext cx="3623108"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(a) Anchor-Free Localization</a:t>
            </a:r>
            <a:endParaRPr lang="zh-CN" altLang="en-US" dirty="0">
              <a:latin typeface="Georgia" panose="02040502050405020303" pitchFamily="18" charset="0"/>
              <a:ea typeface="微软雅黑" panose="020B0503020204020204" pitchFamily="34" charset="-122"/>
            </a:endParaRPr>
          </a:p>
        </p:txBody>
      </p:sp>
      <p:sp>
        <p:nvSpPr>
          <p:cNvPr id="10" name="矩形 18">
            <a:extLst>
              <a:ext uri="{FF2B5EF4-FFF2-40B4-BE49-F238E27FC236}">
                <a16:creationId xmlns:a16="http://schemas.microsoft.com/office/drawing/2014/main" id="{3D57E0D2-0FAD-DDE2-EFEA-E110D1DCA0C6}"/>
              </a:ext>
            </a:extLst>
          </p:cNvPr>
          <p:cNvSpPr/>
          <p:nvPr/>
        </p:nvSpPr>
        <p:spPr>
          <a:xfrm>
            <a:off x="3937718" y="4406479"/>
            <a:ext cx="4435830"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(b) Location-aware Communication</a:t>
            </a:r>
            <a:endParaRPr lang="zh-CN" altLang="en-US" dirty="0">
              <a:latin typeface="Georgia" panose="02040502050405020303" pitchFamily="18" charset="0"/>
              <a:ea typeface="微软雅黑" panose="020B0503020204020204" pitchFamily="34" charset="-122"/>
            </a:endParaRPr>
          </a:p>
        </p:txBody>
      </p:sp>
      <p:sp>
        <p:nvSpPr>
          <p:cNvPr id="11" name="矩形 18">
            <a:extLst>
              <a:ext uri="{FF2B5EF4-FFF2-40B4-BE49-F238E27FC236}">
                <a16:creationId xmlns:a16="http://schemas.microsoft.com/office/drawing/2014/main" id="{A6E7FB7D-D2C8-1256-EB33-6E78BB942417}"/>
              </a:ext>
            </a:extLst>
          </p:cNvPr>
          <p:cNvSpPr/>
          <p:nvPr/>
        </p:nvSpPr>
        <p:spPr>
          <a:xfrm>
            <a:off x="8348122" y="4406479"/>
            <a:ext cx="3906839"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(c) Acoustic Augmented Reality</a:t>
            </a:r>
            <a:endParaRPr lang="zh-CN" altLang="en-US" dirty="0">
              <a:latin typeface="Georgia" panose="02040502050405020303" pitchFamily="18" charset="0"/>
              <a:ea typeface="微软雅黑" panose="020B0503020204020204" pitchFamily="34" charset="-122"/>
            </a:endParaRPr>
          </a:p>
        </p:txBody>
      </p:sp>
      <p:pic>
        <p:nvPicPr>
          <p:cNvPr id="3" name="Picture 2">
            <a:extLst>
              <a:ext uri="{FF2B5EF4-FFF2-40B4-BE49-F238E27FC236}">
                <a16:creationId xmlns:a16="http://schemas.microsoft.com/office/drawing/2014/main" id="{2067347E-97EF-650A-6A73-F789A16B1A13}"/>
              </a:ext>
            </a:extLst>
          </p:cNvPr>
          <p:cNvPicPr>
            <a:picLocks noChangeAspect="1"/>
          </p:cNvPicPr>
          <p:nvPr/>
        </p:nvPicPr>
        <p:blipFill>
          <a:blip r:embed="rId3"/>
          <a:stretch>
            <a:fillRect/>
          </a:stretch>
        </p:blipFill>
        <p:spPr>
          <a:xfrm>
            <a:off x="0" y="1515476"/>
            <a:ext cx="12047270" cy="2639768"/>
          </a:xfrm>
          <a:prstGeom prst="rect">
            <a:avLst/>
          </a:prstGeom>
        </p:spPr>
      </p:pic>
      <p:sp>
        <p:nvSpPr>
          <p:cNvPr id="7" name="矩形 7">
            <a:extLst>
              <a:ext uri="{FF2B5EF4-FFF2-40B4-BE49-F238E27FC236}">
                <a16:creationId xmlns:a16="http://schemas.microsoft.com/office/drawing/2014/main" id="{6EB071B6-4F44-1A3E-450C-8F5379120E85}"/>
              </a:ext>
            </a:extLst>
          </p:cNvPr>
          <p:cNvSpPr/>
          <p:nvPr/>
        </p:nvSpPr>
        <p:spPr>
          <a:xfrm>
            <a:off x="1622776" y="5688976"/>
            <a:ext cx="9065714" cy="461665"/>
          </a:xfrm>
          <a:prstGeom prst="rect">
            <a:avLst/>
          </a:prstGeom>
          <a:ln>
            <a:noFill/>
          </a:ln>
        </p:spPr>
        <p:txBody>
          <a:bodyPr wrap="square">
            <a:spAutoFit/>
          </a:bodyPr>
          <a:lstStyle/>
          <a:p>
            <a:pPr algn="ctr"/>
            <a:r>
              <a:rPr lang="en-US" sz="2400" b="1" dirty="0">
                <a:latin typeface="Georgia" panose="02040502050405020303" pitchFamily="18" charset="0"/>
              </a:rPr>
              <a:t>…… and more possible applications !</a:t>
            </a:r>
          </a:p>
        </p:txBody>
      </p:sp>
    </p:spTree>
    <p:extLst>
      <p:ext uri="{BB962C8B-B14F-4D97-AF65-F5344CB8AC3E}">
        <p14:creationId xmlns:p14="http://schemas.microsoft.com/office/powerpoint/2010/main" val="1247267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Application 1: Anchor-Free Localization</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22</a:t>
            </a:fld>
            <a:endParaRPr lang="zh-CN" altLang="en-US"/>
          </a:p>
        </p:txBody>
      </p:sp>
      <p:sp>
        <p:nvSpPr>
          <p:cNvPr id="12" name="矩形 97">
            <a:extLst>
              <a:ext uri="{FF2B5EF4-FFF2-40B4-BE49-F238E27FC236}">
                <a16:creationId xmlns:a16="http://schemas.microsoft.com/office/drawing/2014/main" id="{C30BE001-9633-9BE9-3607-B7574755064B}"/>
              </a:ext>
            </a:extLst>
          </p:cNvPr>
          <p:cNvSpPr/>
          <p:nvPr/>
        </p:nvSpPr>
        <p:spPr>
          <a:xfrm>
            <a:off x="2219201" y="5731885"/>
            <a:ext cx="7753597" cy="646331"/>
          </a:xfrm>
          <a:prstGeom prst="rect">
            <a:avLst/>
          </a:prstGeom>
          <a:noFill/>
        </p:spPr>
        <p:txBody>
          <a:bodyPr wrap="square">
            <a:spAutoFit/>
          </a:bodyPr>
          <a:lstStyle/>
          <a:p>
            <a:r>
              <a:rPr lang="en-US" altLang="zh-CN" dirty="0">
                <a:latin typeface="Georgia" panose="02040502050405020303" pitchFamily="18" charset="0"/>
              </a:rPr>
              <a:t>Meta-Speaker can create </a:t>
            </a:r>
            <a:r>
              <a:rPr lang="en-US" altLang="zh-CN" b="1" dirty="0">
                <a:latin typeface="Georgia" panose="02040502050405020303" pitchFamily="18" charset="0"/>
              </a:rPr>
              <a:t>multiple virtual anchors </a:t>
            </a:r>
            <a:r>
              <a:rPr lang="en-US" altLang="zh-CN" dirty="0">
                <a:latin typeface="Georgia" panose="02040502050405020303" pitchFamily="18" charset="0"/>
              </a:rPr>
              <a:t>that broadcast acoustic beacons, by projecting audible sources at different locations</a:t>
            </a:r>
            <a:endParaRPr lang="zh-CN" altLang="en-US" dirty="0">
              <a:latin typeface="Georgia" panose="02040502050405020303" pitchFamily="18" charset="0"/>
            </a:endParaRPr>
          </a:p>
        </p:txBody>
      </p:sp>
      <p:pic>
        <p:nvPicPr>
          <p:cNvPr id="4" name="Picture 3">
            <a:extLst>
              <a:ext uri="{FF2B5EF4-FFF2-40B4-BE49-F238E27FC236}">
                <a16:creationId xmlns:a16="http://schemas.microsoft.com/office/drawing/2014/main" id="{6359BDAA-6D6E-4270-E4B1-5EE5575D896E}"/>
              </a:ext>
            </a:extLst>
          </p:cNvPr>
          <p:cNvPicPr>
            <a:picLocks noChangeAspect="1"/>
          </p:cNvPicPr>
          <p:nvPr/>
        </p:nvPicPr>
        <p:blipFill rotWithShape="1">
          <a:blip r:embed="rId3"/>
          <a:srcRect r="66813" b="2454"/>
          <a:stretch/>
        </p:blipFill>
        <p:spPr>
          <a:xfrm>
            <a:off x="2219202" y="1051823"/>
            <a:ext cx="7088084" cy="4565206"/>
          </a:xfrm>
          <a:prstGeom prst="rect">
            <a:avLst/>
          </a:prstGeom>
        </p:spPr>
      </p:pic>
    </p:spTree>
    <p:extLst>
      <p:ext uri="{BB962C8B-B14F-4D97-AF65-F5344CB8AC3E}">
        <p14:creationId xmlns:p14="http://schemas.microsoft.com/office/powerpoint/2010/main" val="23276004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Application 1: Anchor-Free Localization</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23</a:t>
            </a:fld>
            <a:endParaRPr lang="zh-CN" altLang="en-US"/>
          </a:p>
        </p:txBody>
      </p:sp>
      <p:pic>
        <p:nvPicPr>
          <p:cNvPr id="4" name="Picture 3">
            <a:extLst>
              <a:ext uri="{FF2B5EF4-FFF2-40B4-BE49-F238E27FC236}">
                <a16:creationId xmlns:a16="http://schemas.microsoft.com/office/drawing/2014/main" id="{D63B3AC7-2849-4E46-D434-DB88EF2F365C}"/>
              </a:ext>
            </a:extLst>
          </p:cNvPr>
          <p:cNvPicPr>
            <a:picLocks noChangeAspect="1"/>
          </p:cNvPicPr>
          <p:nvPr/>
        </p:nvPicPr>
        <p:blipFill rotWithShape="1">
          <a:blip r:embed="rId3">
            <a:extLst>
              <a:ext uri="{28A0092B-C50C-407E-A947-70E740481C1C}">
                <a14:useLocalDpi xmlns:a14="http://schemas.microsoft.com/office/drawing/2010/main" val="0"/>
              </a:ext>
            </a:extLst>
          </a:blip>
          <a:srcRect b="54907"/>
          <a:stretch/>
        </p:blipFill>
        <p:spPr>
          <a:xfrm>
            <a:off x="0" y="1036776"/>
            <a:ext cx="5938280" cy="2955568"/>
          </a:xfrm>
          <a:prstGeom prst="rect">
            <a:avLst/>
          </a:prstGeom>
        </p:spPr>
      </p:pic>
      <p:sp>
        <p:nvSpPr>
          <p:cNvPr id="8" name="矩形 18">
            <a:extLst>
              <a:ext uri="{FF2B5EF4-FFF2-40B4-BE49-F238E27FC236}">
                <a16:creationId xmlns:a16="http://schemas.microsoft.com/office/drawing/2014/main" id="{F3210A1F-6903-AFED-1F63-79D8D821EE40}"/>
              </a:ext>
            </a:extLst>
          </p:cNvPr>
          <p:cNvSpPr/>
          <p:nvPr/>
        </p:nvSpPr>
        <p:spPr>
          <a:xfrm>
            <a:off x="1063810" y="3992344"/>
            <a:ext cx="3810659"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Illustration of Virtual Anchors</a:t>
            </a:r>
            <a:endParaRPr lang="zh-CN" altLang="en-US" dirty="0">
              <a:latin typeface="Georgia" panose="02040502050405020303" pitchFamily="18" charset="0"/>
              <a:ea typeface="微软雅黑" panose="020B0503020204020204" pitchFamily="34" charset="-122"/>
            </a:endParaRPr>
          </a:p>
        </p:txBody>
      </p:sp>
      <p:pic>
        <p:nvPicPr>
          <p:cNvPr id="7" name="Picture 6">
            <a:extLst>
              <a:ext uri="{FF2B5EF4-FFF2-40B4-BE49-F238E27FC236}">
                <a16:creationId xmlns:a16="http://schemas.microsoft.com/office/drawing/2014/main" id="{1B49A503-AA93-7BC8-996D-055C790A9F71}"/>
              </a:ext>
            </a:extLst>
          </p:cNvPr>
          <p:cNvPicPr>
            <a:picLocks noChangeAspect="1"/>
          </p:cNvPicPr>
          <p:nvPr/>
        </p:nvPicPr>
        <p:blipFill rotWithShape="1">
          <a:blip r:embed="rId4">
            <a:extLst>
              <a:ext uri="{28A0092B-C50C-407E-A947-70E740481C1C}">
                <a14:useLocalDpi xmlns:a14="http://schemas.microsoft.com/office/drawing/2010/main" val="0"/>
              </a:ext>
            </a:extLst>
          </a:blip>
          <a:srcRect l="752" t="50565" r="-752"/>
          <a:stretch/>
        </p:blipFill>
        <p:spPr>
          <a:xfrm>
            <a:off x="6138630" y="900979"/>
            <a:ext cx="5665443" cy="3091365"/>
          </a:xfrm>
          <a:prstGeom prst="rect">
            <a:avLst/>
          </a:prstGeom>
        </p:spPr>
      </p:pic>
      <p:sp>
        <p:nvSpPr>
          <p:cNvPr id="9" name="矩形 18">
            <a:extLst>
              <a:ext uri="{FF2B5EF4-FFF2-40B4-BE49-F238E27FC236}">
                <a16:creationId xmlns:a16="http://schemas.microsoft.com/office/drawing/2014/main" id="{BF349304-41FD-8BE0-72EF-5045AA489D6A}"/>
              </a:ext>
            </a:extLst>
          </p:cNvPr>
          <p:cNvSpPr/>
          <p:nvPr/>
        </p:nvSpPr>
        <p:spPr>
          <a:xfrm>
            <a:off x="6656538" y="3992344"/>
            <a:ext cx="4808670" cy="646331"/>
          </a:xfrm>
          <a:prstGeom prst="rect">
            <a:avLst/>
          </a:prstGeom>
        </p:spPr>
        <p:txBody>
          <a:bodyPr wrap="squar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The timelines of beacon transmission and reception </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E59550BE-C0B4-C09E-4679-B5A3B712C862}"/>
                  </a:ext>
                </a:extLst>
              </p:cNvPr>
              <p:cNvSpPr txBox="1"/>
              <p:nvPr/>
            </p:nvSpPr>
            <p:spPr>
              <a:xfrm>
                <a:off x="0" y="5467510"/>
                <a:ext cx="5938281" cy="62433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𝜽</m:t>
                      </m:r>
                      <m:r>
                        <a:rPr lang="en-US" b="1" i="1" smtClean="0">
                          <a:latin typeface="Cambria Math" panose="02040503050406030204" pitchFamily="18" charset="0"/>
                        </a:rPr>
                        <m:t>=</m:t>
                      </m:r>
                      <m:func>
                        <m:funcPr>
                          <m:ctrlPr>
                            <a:rPr lang="en-US" b="1" i="1" smtClean="0">
                              <a:latin typeface="Cambria Math" panose="02040503050406030204" pitchFamily="18" charset="0"/>
                            </a:rPr>
                          </m:ctrlPr>
                        </m:funcPr>
                        <m:fName>
                          <m:r>
                            <a:rPr lang="en-US" b="1" i="0" smtClean="0">
                              <a:latin typeface="Cambria Math" panose="02040503050406030204" pitchFamily="18" charset="0"/>
                            </a:rPr>
                            <m:t>𝐚𝐫𝐜𝐜𝐨𝐬</m:t>
                          </m:r>
                        </m:fName>
                        <m:e>
                          <m:d>
                            <m:dPr>
                              <m:ctrlPr>
                                <a:rPr lang="en-US" b="1" i="1" smtClean="0">
                                  <a:latin typeface="Cambria Math" panose="02040503050406030204" pitchFamily="18" charset="0"/>
                                </a:rPr>
                              </m:ctrlPr>
                            </m:dPr>
                            <m:e>
                              <m:f>
                                <m:fPr>
                                  <m:ctrlPr>
                                    <a:rPr lang="en-US" b="1" i="1" smtClean="0">
                                      <a:latin typeface="Cambria Math" panose="02040503050406030204" pitchFamily="18" charset="0"/>
                                    </a:rPr>
                                  </m:ctrlPr>
                                </m:fPr>
                                <m:num>
                                  <m:r>
                                    <a:rPr lang="en-US" b="1" i="0" smtClean="0">
                                      <a:latin typeface="Cambria Math" panose="02040503050406030204" pitchFamily="18" charset="0"/>
                                    </a:rPr>
                                    <m:t>𝚫</m:t>
                                  </m:r>
                                  <m:r>
                                    <a:rPr lang="en-US" b="1" i="1" smtClean="0">
                                      <a:latin typeface="Cambria Math" panose="02040503050406030204" pitchFamily="18" charset="0"/>
                                    </a:rPr>
                                    <m:t>𝒅</m:t>
                                  </m:r>
                                </m:num>
                                <m:den>
                                  <m:r>
                                    <a:rPr lang="en-US" b="1" i="1" smtClean="0">
                                      <a:latin typeface="Cambria Math" panose="02040503050406030204" pitchFamily="18" charset="0"/>
                                    </a:rPr>
                                    <m:t>𝒅</m:t>
                                  </m:r>
                                </m:den>
                              </m:f>
                            </m:e>
                          </m:d>
                        </m:e>
                      </m:func>
                      <m:r>
                        <a:rPr lang="en-US" b="1" i="1" smtClean="0">
                          <a:latin typeface="Cambria Math" panose="02040503050406030204" pitchFamily="18" charset="0"/>
                        </a:rPr>
                        <m:t>=</m:t>
                      </m:r>
                      <m:func>
                        <m:funcPr>
                          <m:ctrlPr>
                            <a:rPr lang="en-US" b="1" i="1">
                              <a:latin typeface="Cambria Math" panose="02040503050406030204" pitchFamily="18" charset="0"/>
                            </a:rPr>
                          </m:ctrlPr>
                        </m:funcPr>
                        <m:fName>
                          <m:r>
                            <a:rPr lang="en-US" b="1" i="1">
                              <a:latin typeface="Cambria Math" panose="02040503050406030204" pitchFamily="18" charset="0"/>
                            </a:rPr>
                            <m:t>𝒂𝒓𝒄𝒄𝒐𝒔</m:t>
                          </m:r>
                        </m:fName>
                        <m:e>
                          <m:d>
                            <m:dPr>
                              <m:ctrlPr>
                                <a:rPr lang="en-US" b="1" i="1">
                                  <a:latin typeface="Cambria Math" panose="02040503050406030204" pitchFamily="18" charset="0"/>
                                </a:rPr>
                              </m:ctrlPr>
                            </m:dPr>
                            <m:e>
                              <m:f>
                                <m:fPr>
                                  <m:ctrlPr>
                                    <a:rPr lang="en-US" b="1" i="1">
                                      <a:latin typeface="Cambria Math" panose="02040503050406030204" pitchFamily="18" charset="0"/>
                                    </a:rPr>
                                  </m:ctrlPr>
                                </m:fPr>
                                <m:num>
                                  <m:r>
                                    <a:rPr lang="en-US" b="1" i="0" smtClean="0">
                                      <a:latin typeface="Cambria Math" panose="02040503050406030204" pitchFamily="18" charset="0"/>
                                    </a:rPr>
                                    <m:t>𝐝𝟐</m:t>
                                  </m:r>
                                  <m:r>
                                    <a:rPr lang="en-US" b="1" i="0" smtClean="0">
                                      <a:latin typeface="Cambria Math" panose="02040503050406030204" pitchFamily="18" charset="0"/>
                                    </a:rPr>
                                    <m:t>−</m:t>
                                  </m:r>
                                  <m:r>
                                    <a:rPr lang="en-US" b="1" i="0" smtClean="0">
                                      <a:latin typeface="Cambria Math" panose="02040503050406030204" pitchFamily="18" charset="0"/>
                                    </a:rPr>
                                    <m:t>𝐝𝟏</m:t>
                                  </m:r>
                                  <m:r>
                                    <a:rPr lang="en-US" b="1" i="0" smtClean="0">
                                      <a:latin typeface="Cambria Math" panose="02040503050406030204" pitchFamily="18" charset="0"/>
                                    </a:rPr>
                                    <m:t> </m:t>
                                  </m:r>
                                </m:num>
                                <m:den>
                                  <m:r>
                                    <a:rPr lang="en-US" b="1" i="1">
                                      <a:latin typeface="Cambria Math" panose="02040503050406030204" pitchFamily="18" charset="0"/>
                                    </a:rPr>
                                    <m:t>𝒅</m:t>
                                  </m:r>
                                </m:den>
                              </m:f>
                            </m:e>
                          </m:d>
                        </m:e>
                      </m:func>
                    </m:oMath>
                  </m:oMathPara>
                </a14:m>
                <a:endParaRPr lang="en-US" b="1" dirty="0"/>
              </a:p>
            </p:txBody>
          </p:sp>
        </mc:Choice>
        <mc:Fallback xmlns="">
          <p:sp>
            <p:nvSpPr>
              <p:cNvPr id="10" name="TextBox 9">
                <a:extLst>
                  <a:ext uri="{FF2B5EF4-FFF2-40B4-BE49-F238E27FC236}">
                    <a16:creationId xmlns:a16="http://schemas.microsoft.com/office/drawing/2014/main" id="{E59550BE-C0B4-C09E-4679-B5A3B712C862}"/>
                  </a:ext>
                </a:extLst>
              </p:cNvPr>
              <p:cNvSpPr txBox="1">
                <a:spLocks noRot="1" noChangeAspect="1" noMove="1" noResize="1" noEditPoints="1" noAdjustHandles="1" noChangeArrowheads="1" noChangeShapeType="1" noTextEdit="1"/>
              </p:cNvSpPr>
              <p:nvPr/>
            </p:nvSpPr>
            <p:spPr>
              <a:xfrm>
                <a:off x="0" y="5467510"/>
                <a:ext cx="5938281" cy="624338"/>
              </a:xfrm>
              <a:prstGeom prst="rect">
                <a:avLst/>
              </a:prstGeom>
              <a:blipFill>
                <a:blip r:embed="rId5"/>
                <a:stretch>
                  <a:fillRect b="-4000"/>
                </a:stretch>
              </a:blipFill>
            </p:spPr>
            <p:txBody>
              <a:bodyPr/>
              <a:lstStyle/>
              <a:p>
                <a:r>
                  <a:rPr lang="en-CN">
                    <a:noFill/>
                  </a:rPr>
                  <a:t> </a:t>
                </a:r>
              </a:p>
            </p:txBody>
          </p:sp>
        </mc:Fallback>
      </mc:AlternateContent>
      <p:sp>
        <p:nvSpPr>
          <p:cNvPr id="13" name="TextBox 12">
            <a:extLst>
              <a:ext uri="{FF2B5EF4-FFF2-40B4-BE49-F238E27FC236}">
                <a16:creationId xmlns:a16="http://schemas.microsoft.com/office/drawing/2014/main" id="{6D8F7E9C-EC9E-84EA-1A6E-09462A5AB7D3}"/>
              </a:ext>
            </a:extLst>
          </p:cNvPr>
          <p:cNvSpPr txBox="1"/>
          <p:nvPr/>
        </p:nvSpPr>
        <p:spPr>
          <a:xfrm>
            <a:off x="5938280" y="4817276"/>
            <a:ext cx="6333726" cy="369332"/>
          </a:xfrm>
          <a:prstGeom prst="rect">
            <a:avLst/>
          </a:prstGeom>
          <a:noFill/>
        </p:spPr>
        <p:txBody>
          <a:bodyPr wrap="square">
            <a:spAutoFit/>
          </a:bodyPr>
          <a:lstStyle/>
          <a:p>
            <a:pPr marL="285750" indent="-285750">
              <a:buFont typeface="Arial" panose="020B0604020202020204" pitchFamily="34" charset="0"/>
              <a:buChar char="•"/>
            </a:pPr>
            <a:r>
              <a:rPr lang="en-US" dirty="0">
                <a:latin typeface="Georgia" panose="02040502050405020303" pitchFamily="18" charset="0"/>
              </a:rPr>
              <a:t>Estimate distance difference from time difference:</a:t>
            </a:r>
          </a:p>
        </p:txBody>
      </p:sp>
      <p:sp>
        <p:nvSpPr>
          <p:cNvPr id="16" name="TextBox 15">
            <a:extLst>
              <a:ext uri="{FF2B5EF4-FFF2-40B4-BE49-F238E27FC236}">
                <a16:creationId xmlns:a16="http://schemas.microsoft.com/office/drawing/2014/main" id="{99D45AF9-8729-BEBA-4818-1C3EBF78443B}"/>
              </a:ext>
            </a:extLst>
          </p:cNvPr>
          <p:cNvSpPr txBox="1"/>
          <p:nvPr/>
        </p:nvSpPr>
        <p:spPr>
          <a:xfrm>
            <a:off x="525757" y="4765758"/>
            <a:ext cx="5332517" cy="646331"/>
          </a:xfrm>
          <a:prstGeom prst="rect">
            <a:avLst/>
          </a:prstGeom>
          <a:noFill/>
        </p:spPr>
        <p:txBody>
          <a:bodyPr wrap="square">
            <a:spAutoFit/>
          </a:bodyPr>
          <a:lstStyle/>
          <a:p>
            <a:pPr marL="285750" indent="-285750">
              <a:buFont typeface="Arial" panose="020B0604020202020204" pitchFamily="34" charset="0"/>
              <a:buChar char="•"/>
            </a:pPr>
            <a:r>
              <a:rPr lang="en-US" dirty="0">
                <a:latin typeface="Georgia" panose="02040502050405020303" pitchFamily="18" charset="0"/>
              </a:rPr>
              <a:t>Estimate Direction of Arrival from distance difference:</a:t>
            </a:r>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0DD14427-E58E-434F-F37F-3EC154B8BC94}"/>
                  </a:ext>
                </a:extLst>
              </p:cNvPr>
              <p:cNvSpPr txBox="1"/>
              <p:nvPr/>
            </p:nvSpPr>
            <p:spPr>
              <a:xfrm>
                <a:off x="5805627" y="5419058"/>
                <a:ext cx="5938281" cy="6127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𝒅</m:t>
                      </m:r>
                      <m:r>
                        <a:rPr lang="en-US" b="1" i="1" smtClean="0">
                          <a:latin typeface="Cambria Math" panose="02040503050406030204" pitchFamily="18" charset="0"/>
                        </a:rPr>
                        <m:t>𝟐</m:t>
                      </m:r>
                      <m:r>
                        <a:rPr lang="en-US" b="1" i="1" smtClean="0">
                          <a:latin typeface="Cambria Math" panose="02040503050406030204" pitchFamily="18" charset="0"/>
                        </a:rPr>
                        <m:t>−</m:t>
                      </m:r>
                      <m:r>
                        <a:rPr lang="en-US" b="1" i="1" smtClean="0">
                          <a:latin typeface="Cambria Math" panose="02040503050406030204" pitchFamily="18" charset="0"/>
                        </a:rPr>
                        <m:t>𝒅</m:t>
                      </m:r>
                      <m:r>
                        <a:rPr lang="en-US" b="1" i="1" smtClean="0">
                          <a:latin typeface="Cambria Math" panose="02040503050406030204" pitchFamily="18" charset="0"/>
                        </a:rPr>
                        <m:t>𝟏</m:t>
                      </m:r>
                      <m:r>
                        <a:rPr lang="en-US" b="1" i="1" smtClean="0">
                          <a:latin typeface="Cambria Math" panose="02040503050406030204" pitchFamily="18" charset="0"/>
                        </a:rPr>
                        <m:t>=</m:t>
                      </m:r>
                      <m:f>
                        <m:fPr>
                          <m:ctrlPr>
                            <a:rPr lang="en-US" b="1" i="1" smtClean="0">
                              <a:latin typeface="Cambria Math" panose="02040503050406030204" pitchFamily="18" charset="0"/>
                            </a:rPr>
                          </m:ctrlPr>
                        </m:fPr>
                        <m:num>
                          <m:r>
                            <a:rPr lang="en-US" b="1" i="1" smtClean="0">
                              <a:latin typeface="Cambria Math" panose="02040503050406030204" pitchFamily="18" charset="0"/>
                            </a:rPr>
                            <m:t>𝒕</m:t>
                          </m:r>
                          <m:r>
                            <a:rPr lang="en-US" b="1" i="1" smtClean="0">
                              <a:latin typeface="Cambria Math" panose="02040503050406030204" pitchFamily="18" charset="0"/>
                            </a:rPr>
                            <m:t>𝟒</m:t>
                          </m:r>
                          <m:r>
                            <a:rPr lang="en-US" b="1" i="1" smtClean="0">
                              <a:latin typeface="Cambria Math" panose="02040503050406030204" pitchFamily="18" charset="0"/>
                            </a:rPr>
                            <m:t>−</m:t>
                          </m:r>
                          <m:r>
                            <a:rPr lang="en-US" b="1" i="1" smtClean="0">
                              <a:latin typeface="Cambria Math" panose="02040503050406030204" pitchFamily="18" charset="0"/>
                            </a:rPr>
                            <m:t>𝒕</m:t>
                          </m:r>
                          <m:r>
                            <a:rPr lang="en-US" b="1" i="1" smtClean="0">
                              <a:latin typeface="Cambria Math" panose="02040503050406030204" pitchFamily="18" charset="0"/>
                            </a:rPr>
                            <m:t>𝟑</m:t>
                          </m:r>
                        </m:num>
                        <m:den>
                          <m:r>
                            <a:rPr lang="en-US" b="1" i="1" smtClean="0">
                              <a:latin typeface="Cambria Math" panose="02040503050406030204" pitchFamily="18" charset="0"/>
                            </a:rPr>
                            <m:t>𝒄</m:t>
                          </m:r>
                        </m:den>
                      </m:f>
                      <m:r>
                        <a:rPr lang="en-US" b="1" i="1" smtClean="0">
                          <a:latin typeface="Cambria Math" panose="02040503050406030204" pitchFamily="18" charset="0"/>
                        </a:rPr>
                        <m:t>−</m:t>
                      </m:r>
                      <m:f>
                        <m:fPr>
                          <m:ctrlPr>
                            <a:rPr lang="en-US" b="1" i="1">
                              <a:latin typeface="Cambria Math" panose="02040503050406030204" pitchFamily="18" charset="0"/>
                            </a:rPr>
                          </m:ctrlPr>
                        </m:fPr>
                        <m:num>
                          <m:r>
                            <a:rPr lang="en-US" b="1" i="1">
                              <a:latin typeface="Cambria Math" panose="02040503050406030204" pitchFamily="18" charset="0"/>
                            </a:rPr>
                            <m:t>𝒕</m:t>
                          </m:r>
                          <m:r>
                            <a:rPr lang="en-US" b="1" i="1" smtClean="0">
                              <a:latin typeface="Cambria Math" panose="02040503050406030204" pitchFamily="18" charset="0"/>
                            </a:rPr>
                            <m:t>𝟐</m:t>
                          </m:r>
                          <m:r>
                            <a:rPr lang="en-US" b="1" i="1">
                              <a:latin typeface="Cambria Math" panose="02040503050406030204" pitchFamily="18" charset="0"/>
                            </a:rPr>
                            <m:t>−</m:t>
                          </m:r>
                          <m:r>
                            <a:rPr lang="en-US" b="1" i="1">
                              <a:latin typeface="Cambria Math" panose="02040503050406030204" pitchFamily="18" charset="0"/>
                            </a:rPr>
                            <m:t>𝒕</m:t>
                          </m:r>
                          <m:r>
                            <a:rPr lang="en-US" b="1" i="1" smtClean="0">
                              <a:latin typeface="Cambria Math" panose="02040503050406030204" pitchFamily="18" charset="0"/>
                            </a:rPr>
                            <m:t>𝟏</m:t>
                          </m:r>
                        </m:num>
                        <m:den>
                          <m:r>
                            <a:rPr lang="en-US" b="1" i="1">
                              <a:latin typeface="Cambria Math" panose="02040503050406030204" pitchFamily="18" charset="0"/>
                            </a:rPr>
                            <m:t>𝒄</m:t>
                          </m:r>
                        </m:den>
                      </m:f>
                      <m:r>
                        <a:rPr lang="en-US" b="1" i="1" smtClean="0">
                          <a:latin typeface="Cambria Math" panose="02040503050406030204" pitchFamily="18" charset="0"/>
                        </a:rPr>
                        <m:t>=</m:t>
                      </m:r>
                      <m:f>
                        <m:fPr>
                          <m:ctrlPr>
                            <a:rPr lang="en-US" b="1" i="1">
                              <a:latin typeface="Cambria Math" panose="02040503050406030204" pitchFamily="18" charset="0"/>
                            </a:rPr>
                          </m:ctrlPr>
                        </m:fPr>
                        <m:num>
                          <m:r>
                            <a:rPr lang="en-US" b="1" i="1">
                              <a:latin typeface="Cambria Math" panose="02040503050406030204" pitchFamily="18" charset="0"/>
                            </a:rPr>
                            <m:t>𝒕</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rPr>
                            <m:t>𝒕</m:t>
                          </m:r>
                          <m:r>
                            <a:rPr lang="en-US" b="1" i="1" smtClean="0">
                              <a:latin typeface="Cambria Math" panose="02040503050406030204" pitchFamily="18" charset="0"/>
                            </a:rPr>
                            <m:t>𝟐</m:t>
                          </m:r>
                        </m:num>
                        <m:den>
                          <m:r>
                            <a:rPr lang="en-US" b="1" i="1">
                              <a:latin typeface="Cambria Math" panose="02040503050406030204" pitchFamily="18" charset="0"/>
                            </a:rPr>
                            <m:t>𝒄</m:t>
                          </m:r>
                        </m:den>
                      </m:f>
                      <m:r>
                        <a:rPr lang="en-US" b="1" i="1">
                          <a:latin typeface="Cambria Math" panose="02040503050406030204" pitchFamily="18" charset="0"/>
                        </a:rPr>
                        <m:t>−</m:t>
                      </m:r>
                      <m:f>
                        <m:fPr>
                          <m:ctrlPr>
                            <a:rPr lang="en-US" b="1" i="1">
                              <a:latin typeface="Cambria Math" panose="02040503050406030204" pitchFamily="18" charset="0"/>
                            </a:rPr>
                          </m:ctrlPr>
                        </m:fPr>
                        <m:num>
                          <m:r>
                            <a:rPr lang="en-US" b="1" i="1">
                              <a:latin typeface="Cambria Math" panose="02040503050406030204" pitchFamily="18" charset="0"/>
                            </a:rPr>
                            <m:t>𝒕</m:t>
                          </m:r>
                          <m:r>
                            <a:rPr lang="en-US" b="1" i="1" smtClean="0">
                              <a:latin typeface="Cambria Math" panose="02040503050406030204" pitchFamily="18" charset="0"/>
                            </a:rPr>
                            <m:t>𝟑</m:t>
                          </m:r>
                          <m:r>
                            <a:rPr lang="en-US" b="1" i="1">
                              <a:latin typeface="Cambria Math" panose="02040503050406030204" pitchFamily="18" charset="0"/>
                            </a:rPr>
                            <m:t>−</m:t>
                          </m:r>
                          <m:r>
                            <a:rPr lang="en-US" b="1" i="1">
                              <a:latin typeface="Cambria Math" panose="02040503050406030204" pitchFamily="18" charset="0"/>
                            </a:rPr>
                            <m:t>𝒕</m:t>
                          </m:r>
                          <m:r>
                            <a:rPr lang="en-US" b="1" i="1">
                              <a:latin typeface="Cambria Math" panose="02040503050406030204" pitchFamily="18" charset="0"/>
                            </a:rPr>
                            <m:t>𝟏</m:t>
                          </m:r>
                        </m:num>
                        <m:den>
                          <m:r>
                            <a:rPr lang="en-US" b="1" i="1">
                              <a:latin typeface="Cambria Math" panose="02040503050406030204" pitchFamily="18" charset="0"/>
                            </a:rPr>
                            <m:t>𝒄</m:t>
                          </m:r>
                        </m:den>
                      </m:f>
                    </m:oMath>
                  </m:oMathPara>
                </a14:m>
                <a:endParaRPr lang="en-US" b="1" dirty="0"/>
              </a:p>
            </p:txBody>
          </p:sp>
        </mc:Choice>
        <mc:Fallback xmlns="">
          <p:sp>
            <p:nvSpPr>
              <p:cNvPr id="17" name="TextBox 16">
                <a:extLst>
                  <a:ext uri="{FF2B5EF4-FFF2-40B4-BE49-F238E27FC236}">
                    <a16:creationId xmlns:a16="http://schemas.microsoft.com/office/drawing/2014/main" id="{0DD14427-E58E-434F-F37F-3EC154B8BC94}"/>
                  </a:ext>
                </a:extLst>
              </p:cNvPr>
              <p:cNvSpPr txBox="1">
                <a:spLocks noRot="1" noChangeAspect="1" noMove="1" noResize="1" noEditPoints="1" noAdjustHandles="1" noChangeArrowheads="1" noChangeShapeType="1" noTextEdit="1"/>
              </p:cNvSpPr>
              <p:nvPr/>
            </p:nvSpPr>
            <p:spPr>
              <a:xfrm>
                <a:off x="5805627" y="5419058"/>
                <a:ext cx="5938281" cy="612732"/>
              </a:xfrm>
              <a:prstGeom prst="rect">
                <a:avLst/>
              </a:prstGeom>
              <a:blipFill>
                <a:blip r:embed="rId6"/>
                <a:stretch>
                  <a:fillRect b="-2041"/>
                </a:stretch>
              </a:blipFill>
            </p:spPr>
            <p:txBody>
              <a:bodyPr/>
              <a:lstStyle/>
              <a:p>
                <a:r>
                  <a:rPr lang="en-CN">
                    <a:noFill/>
                  </a:rPr>
                  <a:t> </a:t>
                </a:r>
              </a:p>
            </p:txBody>
          </p:sp>
        </mc:Fallback>
      </mc:AlternateContent>
      <p:sp>
        <p:nvSpPr>
          <p:cNvPr id="18" name="Rectangle 17">
            <a:extLst>
              <a:ext uri="{FF2B5EF4-FFF2-40B4-BE49-F238E27FC236}">
                <a16:creationId xmlns:a16="http://schemas.microsoft.com/office/drawing/2014/main" id="{D541DF99-69F7-4525-A892-425A5CF7FA29}"/>
              </a:ext>
            </a:extLst>
          </p:cNvPr>
          <p:cNvSpPr/>
          <p:nvPr/>
        </p:nvSpPr>
        <p:spPr>
          <a:xfrm>
            <a:off x="10432473" y="5346112"/>
            <a:ext cx="885767" cy="745736"/>
          </a:xfrm>
          <a:prstGeom prst="rect">
            <a:avLst/>
          </a:prstGeom>
          <a:noFill/>
          <a:ln w="38100">
            <a:solidFill>
              <a:srgbClr val="C0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9" name="矩形 18">
            <a:extLst>
              <a:ext uri="{FF2B5EF4-FFF2-40B4-BE49-F238E27FC236}">
                <a16:creationId xmlns:a16="http://schemas.microsoft.com/office/drawing/2014/main" id="{5A199D86-E4E0-2F48-FF0F-8380F842C6ED}"/>
              </a:ext>
            </a:extLst>
          </p:cNvPr>
          <p:cNvSpPr/>
          <p:nvPr/>
        </p:nvSpPr>
        <p:spPr>
          <a:xfrm>
            <a:off x="10369666" y="6161475"/>
            <a:ext cx="1374242" cy="369332"/>
          </a:xfrm>
          <a:prstGeom prst="rect">
            <a:avLst/>
          </a:prstGeom>
        </p:spPr>
        <p:txBody>
          <a:bodyPr wrap="square">
            <a:spAutoFit/>
          </a:bodyPr>
          <a:lstStyle/>
          <a:p>
            <a:r>
              <a:rPr lang="en-US" altLang="zh-CN" b="1" dirty="0">
                <a:solidFill>
                  <a:srgbClr val="C00000"/>
                </a:solidFill>
                <a:latin typeface="Georgia" panose="02040502050405020303" pitchFamily="18" charset="0"/>
                <a:ea typeface="微软雅黑" panose="020B0503020204020204" pitchFamily="34" charset="-122"/>
                <a:cs typeface="Times New Roman" panose="02020603050405020304" pitchFamily="18" charset="0"/>
              </a:rPr>
              <a:t>constant</a:t>
            </a:r>
          </a:p>
        </p:txBody>
      </p:sp>
    </p:spTree>
    <p:extLst>
      <p:ext uri="{BB962C8B-B14F-4D97-AF65-F5344CB8AC3E}">
        <p14:creationId xmlns:p14="http://schemas.microsoft.com/office/powerpoint/2010/main" val="1742582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3" grpId="0"/>
      <p:bldP spid="16" grpId="0"/>
      <p:bldP spid="17" grpId="0"/>
      <p:bldP spid="18" grpId="0" animBg="1"/>
      <p:bldP spid="1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Application 1: Anchor-Free Localization</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24</a:t>
            </a:fld>
            <a:endParaRPr lang="zh-CN" altLang="en-US"/>
          </a:p>
        </p:txBody>
      </p:sp>
      <p:pic>
        <p:nvPicPr>
          <p:cNvPr id="11" name="Picture 10">
            <a:extLst>
              <a:ext uri="{FF2B5EF4-FFF2-40B4-BE49-F238E27FC236}">
                <a16:creationId xmlns:a16="http://schemas.microsoft.com/office/drawing/2014/main" id="{B793C090-589F-8707-BC82-6795CFED54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125" y="1268053"/>
            <a:ext cx="4532151" cy="3021434"/>
          </a:xfrm>
          <a:prstGeom prst="rect">
            <a:avLst/>
          </a:prstGeom>
        </p:spPr>
      </p:pic>
      <p:sp>
        <p:nvSpPr>
          <p:cNvPr id="13" name="矩形 18">
            <a:extLst>
              <a:ext uri="{FF2B5EF4-FFF2-40B4-BE49-F238E27FC236}">
                <a16:creationId xmlns:a16="http://schemas.microsoft.com/office/drawing/2014/main" id="{7662AADF-1149-FCF0-BA59-EB6950B7A20D}"/>
              </a:ext>
            </a:extLst>
          </p:cNvPr>
          <p:cNvSpPr/>
          <p:nvPr/>
        </p:nvSpPr>
        <p:spPr>
          <a:xfrm>
            <a:off x="369125" y="4273313"/>
            <a:ext cx="4581703" cy="369332"/>
          </a:xfrm>
          <a:prstGeom prst="rect">
            <a:avLst/>
          </a:prstGeom>
        </p:spPr>
        <p:txBody>
          <a:bodyPr wrap="non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Physical Anchors vs. Virtual Anchors</a:t>
            </a:r>
            <a:endParaRPr lang="zh-CN" altLang="en-US" dirty="0">
              <a:latin typeface="Georgia" panose="02040502050405020303" pitchFamily="18" charset="0"/>
              <a:ea typeface="微软雅黑" panose="020B0503020204020204" pitchFamily="34" charset="-122"/>
            </a:endParaRPr>
          </a:p>
        </p:txBody>
      </p:sp>
      <p:sp>
        <p:nvSpPr>
          <p:cNvPr id="14" name="TextBox 13">
            <a:extLst>
              <a:ext uri="{FF2B5EF4-FFF2-40B4-BE49-F238E27FC236}">
                <a16:creationId xmlns:a16="http://schemas.microsoft.com/office/drawing/2014/main" id="{1BB9FCD6-5F3B-E928-7DF7-5E9678D55650}"/>
              </a:ext>
            </a:extLst>
          </p:cNvPr>
          <p:cNvSpPr txBox="1"/>
          <p:nvPr/>
        </p:nvSpPr>
        <p:spPr>
          <a:xfrm>
            <a:off x="5484514" y="2262877"/>
            <a:ext cx="6338361" cy="1754326"/>
          </a:xfrm>
          <a:prstGeom prst="rect">
            <a:avLst/>
          </a:prstGeom>
          <a:noFill/>
        </p:spPr>
        <p:txBody>
          <a:bodyPr wrap="square">
            <a:spAutoFit/>
          </a:bodyPr>
          <a:lstStyle/>
          <a:p>
            <a:pPr marL="285750" indent="-285750">
              <a:buFont typeface="Arial" panose="020B0604020202020204" pitchFamily="34" charset="0"/>
              <a:buChar char="•"/>
            </a:pPr>
            <a:r>
              <a:rPr lang="en-US" dirty="0">
                <a:latin typeface="Georgia" panose="02040502050405020303" pitchFamily="18" charset="0"/>
              </a:rPr>
              <a:t>As increasing the inter-anchor distance from 1m to 2m, the median errors decreases </a:t>
            </a:r>
          </a:p>
          <a:p>
            <a:pPr marL="742950" lvl="1" indent="-285750">
              <a:buFont typeface="Courier New" panose="02070309020205020404" pitchFamily="49" charset="0"/>
              <a:buChar char="o"/>
            </a:pPr>
            <a:r>
              <a:rPr lang="en-US" dirty="0">
                <a:latin typeface="Georgia" panose="02040502050405020303" pitchFamily="18" charset="0"/>
              </a:rPr>
              <a:t>from </a:t>
            </a:r>
            <a:r>
              <a:rPr lang="en-US" b="1" dirty="0">
                <a:latin typeface="Georgia" panose="02040502050405020303" pitchFamily="18" charset="0"/>
              </a:rPr>
              <a:t>0.27 m</a:t>
            </a:r>
            <a:r>
              <a:rPr lang="en-US" dirty="0">
                <a:latin typeface="Georgia" panose="02040502050405020303" pitchFamily="18" charset="0"/>
              </a:rPr>
              <a:t> to </a:t>
            </a:r>
            <a:r>
              <a:rPr lang="en-US" b="1" dirty="0">
                <a:latin typeface="Georgia" panose="02040502050405020303" pitchFamily="18" charset="0"/>
              </a:rPr>
              <a:t>0.13 m</a:t>
            </a:r>
            <a:r>
              <a:rPr lang="en-US" dirty="0">
                <a:latin typeface="Georgia" panose="02040502050405020303" pitchFamily="18" charset="0"/>
              </a:rPr>
              <a:t> for the virtual anchors,</a:t>
            </a:r>
          </a:p>
          <a:p>
            <a:pPr marL="742950" lvl="1" indent="-285750">
              <a:buFont typeface="Courier New" panose="02070309020205020404" pitchFamily="49" charset="0"/>
              <a:buChar char="o"/>
            </a:pPr>
            <a:r>
              <a:rPr lang="en-US" dirty="0">
                <a:latin typeface="Georgia" panose="02040502050405020303" pitchFamily="18" charset="0"/>
              </a:rPr>
              <a:t>and from </a:t>
            </a:r>
            <a:r>
              <a:rPr lang="en-US" b="1" dirty="0">
                <a:latin typeface="Georgia" panose="02040502050405020303" pitchFamily="18" charset="0"/>
              </a:rPr>
              <a:t>0.23 m</a:t>
            </a:r>
            <a:r>
              <a:rPr lang="en-US" dirty="0">
                <a:latin typeface="Georgia" panose="02040502050405020303" pitchFamily="18" charset="0"/>
              </a:rPr>
              <a:t> to </a:t>
            </a:r>
            <a:r>
              <a:rPr lang="en-US" b="1" dirty="0">
                <a:latin typeface="Georgia" panose="02040502050405020303" pitchFamily="18" charset="0"/>
              </a:rPr>
              <a:t>0.03 m</a:t>
            </a:r>
            <a:r>
              <a:rPr lang="en-US" dirty="0">
                <a:latin typeface="Georgia" panose="02040502050405020303" pitchFamily="18" charset="0"/>
              </a:rPr>
              <a:t> for the physical anchors. </a:t>
            </a:r>
          </a:p>
          <a:p>
            <a:pPr marL="285750" indent="-285750">
              <a:buFont typeface="Arial" panose="020B0604020202020204" pitchFamily="34" charset="0"/>
              <a:buChar char="•"/>
            </a:pPr>
            <a:endParaRPr lang="en-US" dirty="0">
              <a:effectLst/>
              <a:latin typeface="Georgia" panose="02040502050405020303" pitchFamily="18" charset="0"/>
            </a:endParaRPr>
          </a:p>
        </p:txBody>
      </p:sp>
      <p:grpSp>
        <p:nvGrpSpPr>
          <p:cNvPr id="15" name="组合 5">
            <a:extLst>
              <a:ext uri="{FF2B5EF4-FFF2-40B4-BE49-F238E27FC236}">
                <a16:creationId xmlns:a16="http://schemas.microsoft.com/office/drawing/2014/main" id="{0298B6B1-CDD4-6F97-EF12-C3C316BCB485}"/>
              </a:ext>
            </a:extLst>
          </p:cNvPr>
          <p:cNvGrpSpPr/>
          <p:nvPr/>
        </p:nvGrpSpPr>
        <p:grpSpPr>
          <a:xfrm>
            <a:off x="689487" y="5055779"/>
            <a:ext cx="11275858" cy="1313256"/>
            <a:chOff x="-2870256" y="5996674"/>
            <a:chExt cx="14789329" cy="1313256"/>
          </a:xfrm>
        </p:grpSpPr>
        <p:sp>
          <p:nvSpPr>
            <p:cNvPr id="16" name="矩形: 圆角 6">
              <a:extLst>
                <a:ext uri="{FF2B5EF4-FFF2-40B4-BE49-F238E27FC236}">
                  <a16:creationId xmlns:a16="http://schemas.microsoft.com/office/drawing/2014/main" id="{FE7E144C-D068-55FB-7A2E-9BB9355E46B3}"/>
                </a:ext>
              </a:extLst>
            </p:cNvPr>
            <p:cNvSpPr/>
            <p:nvPr/>
          </p:nvSpPr>
          <p:spPr>
            <a:xfrm>
              <a:off x="-2870256" y="5996674"/>
              <a:ext cx="14577806" cy="1141915"/>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7">
              <a:extLst>
                <a:ext uri="{FF2B5EF4-FFF2-40B4-BE49-F238E27FC236}">
                  <a16:creationId xmlns:a16="http://schemas.microsoft.com/office/drawing/2014/main" id="{028E390B-86D4-A733-6F66-8BB9F7BC8FA2}"/>
                </a:ext>
              </a:extLst>
            </p:cNvPr>
            <p:cNvSpPr/>
            <p:nvPr/>
          </p:nvSpPr>
          <p:spPr>
            <a:xfrm>
              <a:off x="-2658733" y="6109601"/>
              <a:ext cx="14577806" cy="1200329"/>
            </a:xfrm>
            <a:prstGeom prst="rect">
              <a:avLst/>
            </a:prstGeom>
            <a:ln>
              <a:noFill/>
            </a:ln>
          </p:spPr>
          <p:txBody>
            <a:bodyPr wrap="square">
              <a:spAutoFit/>
            </a:bodyPr>
            <a:lstStyle/>
            <a:p>
              <a:r>
                <a:rPr lang="en-US" sz="2400" dirty="0">
                  <a:latin typeface="Georgia" panose="02040502050405020303" pitchFamily="18" charset="0"/>
                </a:rPr>
                <a:t>Meta-Speaker can further improve the localization performance by manipulating the locations of virtual anchors. </a:t>
              </a:r>
            </a:p>
            <a:p>
              <a:endParaRPr lang="en-US" sz="2400" dirty="0">
                <a:latin typeface="Georgia" panose="02040502050405020303" pitchFamily="18" charset="0"/>
              </a:endParaRPr>
            </a:p>
          </p:txBody>
        </p:sp>
      </p:grpSp>
    </p:spTree>
    <p:extLst>
      <p:ext uri="{BB962C8B-B14F-4D97-AF65-F5344CB8AC3E}">
        <p14:creationId xmlns:p14="http://schemas.microsoft.com/office/powerpoint/2010/main" val="6695278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369124" y="0"/>
            <a:ext cx="11754049" cy="900979"/>
          </a:xfrm>
        </p:spPr>
        <p:txBody>
          <a:bodyPr/>
          <a:lstStyle/>
          <a:p>
            <a:r>
              <a:rPr lang="en-US" altLang="zh-CN" dirty="0"/>
              <a:t>Application 2</a:t>
            </a:r>
            <a:r>
              <a:rPr lang="zh-CN" altLang="en-US" dirty="0"/>
              <a:t>：</a:t>
            </a:r>
            <a:r>
              <a:rPr lang="en-US" altLang="zh-CN" dirty="0"/>
              <a:t>Location-aware Communication</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25</a:t>
            </a:fld>
            <a:endParaRPr lang="zh-CN" altLang="en-US"/>
          </a:p>
        </p:txBody>
      </p:sp>
      <p:sp>
        <p:nvSpPr>
          <p:cNvPr id="9" name="矩形 97">
            <a:extLst>
              <a:ext uri="{FF2B5EF4-FFF2-40B4-BE49-F238E27FC236}">
                <a16:creationId xmlns:a16="http://schemas.microsoft.com/office/drawing/2014/main" id="{D899014B-D185-35A7-45BD-522A53C53D18}"/>
              </a:ext>
            </a:extLst>
          </p:cNvPr>
          <p:cNvSpPr/>
          <p:nvPr/>
        </p:nvSpPr>
        <p:spPr>
          <a:xfrm>
            <a:off x="2219201" y="5569726"/>
            <a:ext cx="7753597" cy="646331"/>
          </a:xfrm>
          <a:prstGeom prst="rect">
            <a:avLst/>
          </a:prstGeom>
          <a:noFill/>
        </p:spPr>
        <p:txBody>
          <a:bodyPr wrap="square">
            <a:spAutoFit/>
          </a:bodyPr>
          <a:lstStyle/>
          <a:p>
            <a:r>
              <a:rPr lang="en-US" altLang="zh-CN" dirty="0">
                <a:latin typeface="Georgia" panose="02040502050405020303" pitchFamily="18" charset="0"/>
              </a:rPr>
              <a:t>Acoustic messages can be transmitted solely to a targeted device, while devices located elsewhere cannot perceive such messages. </a:t>
            </a:r>
          </a:p>
        </p:txBody>
      </p:sp>
      <p:pic>
        <p:nvPicPr>
          <p:cNvPr id="3" name="Picture 2">
            <a:extLst>
              <a:ext uri="{FF2B5EF4-FFF2-40B4-BE49-F238E27FC236}">
                <a16:creationId xmlns:a16="http://schemas.microsoft.com/office/drawing/2014/main" id="{D8C27D8F-FA6F-FB91-96EA-729EBD6E4C73}"/>
              </a:ext>
            </a:extLst>
          </p:cNvPr>
          <p:cNvPicPr>
            <a:picLocks noChangeAspect="1"/>
          </p:cNvPicPr>
          <p:nvPr/>
        </p:nvPicPr>
        <p:blipFill rotWithShape="1">
          <a:blip r:embed="rId3"/>
          <a:srcRect l="36005" t="14102" r="32433" b="-1"/>
          <a:stretch/>
        </p:blipFill>
        <p:spPr>
          <a:xfrm>
            <a:off x="2725478" y="1225298"/>
            <a:ext cx="6741042" cy="4020109"/>
          </a:xfrm>
          <a:prstGeom prst="rect">
            <a:avLst/>
          </a:prstGeom>
        </p:spPr>
      </p:pic>
    </p:spTree>
    <p:extLst>
      <p:ext uri="{BB962C8B-B14F-4D97-AF65-F5344CB8AC3E}">
        <p14:creationId xmlns:p14="http://schemas.microsoft.com/office/powerpoint/2010/main" val="21593022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369124" y="0"/>
            <a:ext cx="11754049" cy="900979"/>
          </a:xfrm>
        </p:spPr>
        <p:txBody>
          <a:bodyPr/>
          <a:lstStyle/>
          <a:p>
            <a:r>
              <a:rPr lang="en-US" altLang="zh-CN" dirty="0"/>
              <a:t>Application 2</a:t>
            </a:r>
            <a:r>
              <a:rPr lang="zh-CN" altLang="en-US" dirty="0"/>
              <a:t>：</a:t>
            </a:r>
            <a:r>
              <a:rPr lang="en-US" altLang="zh-CN" dirty="0"/>
              <a:t>Location-aware Communication</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26</a:t>
            </a:fld>
            <a:endParaRPr lang="zh-CN" altLang="en-US"/>
          </a:p>
        </p:txBody>
      </p:sp>
      <p:pic>
        <p:nvPicPr>
          <p:cNvPr id="4" name="Picture 3">
            <a:extLst>
              <a:ext uri="{FF2B5EF4-FFF2-40B4-BE49-F238E27FC236}">
                <a16:creationId xmlns:a16="http://schemas.microsoft.com/office/drawing/2014/main" id="{18E7D984-B066-D5AB-0690-12B31F352A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937" y="1173480"/>
            <a:ext cx="4831080" cy="3220720"/>
          </a:xfrm>
          <a:prstGeom prst="rect">
            <a:avLst/>
          </a:prstGeom>
        </p:spPr>
      </p:pic>
      <p:pic>
        <p:nvPicPr>
          <p:cNvPr id="7" name="Picture 6">
            <a:extLst>
              <a:ext uri="{FF2B5EF4-FFF2-40B4-BE49-F238E27FC236}">
                <a16:creationId xmlns:a16="http://schemas.microsoft.com/office/drawing/2014/main" id="{E3ADEECD-1182-5DAD-C191-E61E36A4B8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5333" y="1173480"/>
            <a:ext cx="4831080" cy="3220720"/>
          </a:xfrm>
          <a:prstGeom prst="rect">
            <a:avLst/>
          </a:prstGeom>
        </p:spPr>
      </p:pic>
      <p:sp>
        <p:nvSpPr>
          <p:cNvPr id="10" name="矩形 18">
            <a:extLst>
              <a:ext uri="{FF2B5EF4-FFF2-40B4-BE49-F238E27FC236}">
                <a16:creationId xmlns:a16="http://schemas.microsoft.com/office/drawing/2014/main" id="{8BAD3974-004D-546A-1532-8B1627F72B20}"/>
              </a:ext>
            </a:extLst>
          </p:cNvPr>
          <p:cNvSpPr/>
          <p:nvPr/>
        </p:nvSpPr>
        <p:spPr>
          <a:xfrm>
            <a:off x="1296696" y="4394200"/>
            <a:ext cx="4249972" cy="646331"/>
          </a:xfrm>
          <a:prstGeom prst="rect">
            <a:avLst/>
          </a:prstGeom>
        </p:spPr>
        <p:txBody>
          <a:bodyPr wrap="squar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Impact of projection distance on SER and BER</a:t>
            </a:r>
            <a:endParaRPr lang="zh-CN" altLang="en-US" dirty="0">
              <a:latin typeface="Georgia" panose="02040502050405020303" pitchFamily="18" charset="0"/>
              <a:ea typeface="微软雅黑" panose="020B0503020204020204" pitchFamily="34" charset="-122"/>
            </a:endParaRPr>
          </a:p>
        </p:txBody>
      </p:sp>
      <p:sp>
        <p:nvSpPr>
          <p:cNvPr id="11" name="矩形 18">
            <a:extLst>
              <a:ext uri="{FF2B5EF4-FFF2-40B4-BE49-F238E27FC236}">
                <a16:creationId xmlns:a16="http://schemas.microsoft.com/office/drawing/2014/main" id="{240EC3EB-8CFD-EB65-03EA-BC6B79BCEA90}"/>
              </a:ext>
            </a:extLst>
          </p:cNvPr>
          <p:cNvSpPr/>
          <p:nvPr/>
        </p:nvSpPr>
        <p:spPr>
          <a:xfrm>
            <a:off x="7485220" y="4394200"/>
            <a:ext cx="4249972" cy="646331"/>
          </a:xfrm>
          <a:prstGeom prst="rect">
            <a:avLst/>
          </a:prstGeom>
        </p:spPr>
        <p:txBody>
          <a:bodyPr wrap="squar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Impact of  symbol length on SER and BER</a:t>
            </a:r>
            <a:endParaRPr lang="zh-CN" altLang="en-US" dirty="0">
              <a:latin typeface="Georgia" panose="02040502050405020303" pitchFamily="18" charset="0"/>
              <a:ea typeface="微软雅黑" panose="020B0503020204020204" pitchFamily="34" charset="-122"/>
            </a:endParaRPr>
          </a:p>
        </p:txBody>
      </p:sp>
      <p:grpSp>
        <p:nvGrpSpPr>
          <p:cNvPr id="13" name="组合 5">
            <a:extLst>
              <a:ext uri="{FF2B5EF4-FFF2-40B4-BE49-F238E27FC236}">
                <a16:creationId xmlns:a16="http://schemas.microsoft.com/office/drawing/2014/main" id="{A4804FCA-4572-E4BD-DB19-38F9267EF5AE}"/>
              </a:ext>
            </a:extLst>
          </p:cNvPr>
          <p:cNvGrpSpPr/>
          <p:nvPr/>
        </p:nvGrpSpPr>
        <p:grpSpPr>
          <a:xfrm>
            <a:off x="1880520" y="5323087"/>
            <a:ext cx="10960081" cy="1141915"/>
            <a:chOff x="-2870256" y="5996674"/>
            <a:chExt cx="14375158" cy="1141915"/>
          </a:xfrm>
        </p:grpSpPr>
        <p:sp>
          <p:nvSpPr>
            <p:cNvPr id="14" name="矩形: 圆角 6">
              <a:extLst>
                <a:ext uri="{FF2B5EF4-FFF2-40B4-BE49-F238E27FC236}">
                  <a16:creationId xmlns:a16="http://schemas.microsoft.com/office/drawing/2014/main" id="{9C4D1316-0A73-6B39-B51B-64F53A52E153}"/>
                </a:ext>
              </a:extLst>
            </p:cNvPr>
            <p:cNvSpPr/>
            <p:nvPr/>
          </p:nvSpPr>
          <p:spPr>
            <a:xfrm>
              <a:off x="-2870256" y="5996674"/>
              <a:ext cx="12191880" cy="1141915"/>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7">
              <a:extLst>
                <a:ext uri="{FF2B5EF4-FFF2-40B4-BE49-F238E27FC236}">
                  <a16:creationId xmlns:a16="http://schemas.microsoft.com/office/drawing/2014/main" id="{F93CDD09-9AAD-7E3C-217F-C06886DF3632}"/>
                </a:ext>
              </a:extLst>
            </p:cNvPr>
            <p:cNvSpPr/>
            <p:nvPr/>
          </p:nvSpPr>
          <p:spPr>
            <a:xfrm>
              <a:off x="-2543252" y="6152132"/>
              <a:ext cx="14048154" cy="830997"/>
            </a:xfrm>
            <a:prstGeom prst="rect">
              <a:avLst/>
            </a:prstGeom>
            <a:ln>
              <a:noFill/>
            </a:ln>
          </p:spPr>
          <p:txBody>
            <a:bodyPr wrap="square">
              <a:spAutoFit/>
            </a:bodyPr>
            <a:lstStyle/>
            <a:p>
              <a:pPr marL="457200" indent="-457200">
                <a:buFont typeface="Arial" panose="020B0604020202020204" pitchFamily="34" charset="0"/>
                <a:buChar char="•"/>
              </a:pPr>
              <a:r>
                <a:rPr lang="en-US" sz="2400" dirty="0">
                  <a:latin typeface="Georgia" panose="02040502050405020303" pitchFamily="18" charset="0"/>
                </a:rPr>
                <a:t>The projection distance is about 6 m</a:t>
              </a:r>
            </a:p>
            <a:p>
              <a:pPr marL="457200" indent="-457200">
                <a:buFont typeface="Arial" panose="020B0604020202020204" pitchFamily="34" charset="0"/>
                <a:buChar char="•"/>
              </a:pPr>
              <a:r>
                <a:rPr lang="en-US" sz="2400" dirty="0">
                  <a:latin typeface="Georgia" panose="02040502050405020303" pitchFamily="18" charset="0"/>
                </a:rPr>
                <a:t>The communication throughput is up to 1.28 kbps.</a:t>
              </a:r>
            </a:p>
          </p:txBody>
        </p:sp>
      </p:grpSp>
    </p:spTree>
    <p:extLst>
      <p:ext uri="{BB962C8B-B14F-4D97-AF65-F5344CB8AC3E}">
        <p14:creationId xmlns:p14="http://schemas.microsoft.com/office/powerpoint/2010/main" val="15284565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369124" y="0"/>
            <a:ext cx="11754049" cy="900979"/>
          </a:xfrm>
        </p:spPr>
        <p:txBody>
          <a:bodyPr/>
          <a:lstStyle/>
          <a:p>
            <a:r>
              <a:rPr lang="en-US" altLang="zh-CN" dirty="0"/>
              <a:t>Application 3</a:t>
            </a:r>
            <a:r>
              <a:rPr lang="zh-CN" altLang="en-US" dirty="0"/>
              <a:t>：</a:t>
            </a:r>
            <a:r>
              <a:rPr lang="en-US" altLang="zh-CN" dirty="0"/>
              <a:t>Acoustic</a:t>
            </a:r>
            <a:r>
              <a:rPr lang="zh-CN" altLang="en-US" dirty="0"/>
              <a:t> </a:t>
            </a:r>
            <a:r>
              <a:rPr lang="en-US" altLang="zh-CN" dirty="0"/>
              <a:t>Augmented</a:t>
            </a:r>
            <a:r>
              <a:rPr lang="zh-CN" altLang="en-US" dirty="0"/>
              <a:t> </a:t>
            </a:r>
            <a:r>
              <a:rPr lang="en-US" altLang="zh-CN" dirty="0"/>
              <a:t>Reality</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27</a:t>
            </a:fld>
            <a:endParaRPr lang="zh-CN" altLang="en-US"/>
          </a:p>
        </p:txBody>
      </p:sp>
      <p:sp>
        <p:nvSpPr>
          <p:cNvPr id="9" name="矩形 97">
            <a:extLst>
              <a:ext uri="{FF2B5EF4-FFF2-40B4-BE49-F238E27FC236}">
                <a16:creationId xmlns:a16="http://schemas.microsoft.com/office/drawing/2014/main" id="{FB6C0AF1-5014-4627-B56B-483EB5C91C07}"/>
              </a:ext>
            </a:extLst>
          </p:cNvPr>
          <p:cNvSpPr/>
          <p:nvPr/>
        </p:nvSpPr>
        <p:spPr>
          <a:xfrm>
            <a:off x="1862524" y="5531132"/>
            <a:ext cx="8767248" cy="646331"/>
          </a:xfrm>
          <a:prstGeom prst="rect">
            <a:avLst/>
          </a:prstGeom>
          <a:noFill/>
        </p:spPr>
        <p:txBody>
          <a:bodyPr wrap="square">
            <a:spAutoFit/>
          </a:bodyPr>
          <a:lstStyle/>
          <a:p>
            <a:r>
              <a:rPr lang="en-US" altLang="zh-CN" dirty="0">
                <a:latin typeface="Georgia" panose="02040502050405020303" pitchFamily="18" charset="0"/>
              </a:rPr>
              <a:t>The physical presence of the reproduced audio in space allows humans to hear it spatially. This feature enables Meta-Speaker to interact directly with humans.</a:t>
            </a:r>
          </a:p>
        </p:txBody>
      </p:sp>
      <p:pic>
        <p:nvPicPr>
          <p:cNvPr id="3" name="Picture 2">
            <a:extLst>
              <a:ext uri="{FF2B5EF4-FFF2-40B4-BE49-F238E27FC236}">
                <a16:creationId xmlns:a16="http://schemas.microsoft.com/office/drawing/2014/main" id="{8182F74D-CDC4-F214-3B3A-67CEE377DF6A}"/>
              </a:ext>
            </a:extLst>
          </p:cNvPr>
          <p:cNvPicPr>
            <a:picLocks noChangeAspect="1"/>
          </p:cNvPicPr>
          <p:nvPr/>
        </p:nvPicPr>
        <p:blipFill rotWithShape="1">
          <a:blip r:embed="rId3"/>
          <a:srcRect l="70554"/>
          <a:stretch/>
        </p:blipFill>
        <p:spPr>
          <a:xfrm>
            <a:off x="2771523" y="876024"/>
            <a:ext cx="6289350" cy="4680063"/>
          </a:xfrm>
          <a:prstGeom prst="rect">
            <a:avLst/>
          </a:prstGeom>
        </p:spPr>
      </p:pic>
    </p:spTree>
    <p:extLst>
      <p:ext uri="{BB962C8B-B14F-4D97-AF65-F5344CB8AC3E}">
        <p14:creationId xmlns:p14="http://schemas.microsoft.com/office/powerpoint/2010/main" val="3811219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369124" y="0"/>
            <a:ext cx="11754049" cy="900979"/>
          </a:xfrm>
        </p:spPr>
        <p:txBody>
          <a:bodyPr/>
          <a:lstStyle/>
          <a:p>
            <a:r>
              <a:rPr lang="en-US" altLang="zh-CN" dirty="0"/>
              <a:t>Application 3</a:t>
            </a:r>
            <a:r>
              <a:rPr lang="zh-CN" altLang="en-US" dirty="0"/>
              <a:t>：</a:t>
            </a:r>
            <a:r>
              <a:rPr lang="en-US" altLang="zh-CN" dirty="0"/>
              <a:t>Acoustic</a:t>
            </a:r>
            <a:r>
              <a:rPr lang="zh-CN" altLang="en-US" dirty="0"/>
              <a:t> </a:t>
            </a:r>
            <a:r>
              <a:rPr lang="en-US" altLang="zh-CN" dirty="0"/>
              <a:t>Augmented</a:t>
            </a:r>
            <a:r>
              <a:rPr lang="zh-CN" altLang="en-US" dirty="0"/>
              <a:t> </a:t>
            </a:r>
            <a:r>
              <a:rPr lang="en-US" altLang="zh-CN" dirty="0"/>
              <a:t>Reality</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28</a:t>
            </a:fld>
            <a:endParaRPr lang="zh-CN" altLang="en-US"/>
          </a:p>
        </p:txBody>
      </p:sp>
      <p:pic>
        <p:nvPicPr>
          <p:cNvPr id="4" name="Picture 3">
            <a:extLst>
              <a:ext uri="{FF2B5EF4-FFF2-40B4-BE49-F238E27FC236}">
                <a16:creationId xmlns:a16="http://schemas.microsoft.com/office/drawing/2014/main" id="{10BC8058-77CD-664E-58B3-88B1C8A536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021" y="1375536"/>
            <a:ext cx="4467036" cy="2978024"/>
          </a:xfrm>
          <a:prstGeom prst="rect">
            <a:avLst/>
          </a:prstGeom>
        </p:spPr>
      </p:pic>
      <p:sp>
        <p:nvSpPr>
          <p:cNvPr id="10" name="矩形 18">
            <a:extLst>
              <a:ext uri="{FF2B5EF4-FFF2-40B4-BE49-F238E27FC236}">
                <a16:creationId xmlns:a16="http://schemas.microsoft.com/office/drawing/2014/main" id="{B38A5A56-CB7C-24C0-D753-829D2C99A377}"/>
              </a:ext>
            </a:extLst>
          </p:cNvPr>
          <p:cNvSpPr/>
          <p:nvPr/>
        </p:nvSpPr>
        <p:spPr>
          <a:xfrm>
            <a:off x="1154456" y="4358640"/>
            <a:ext cx="4249972" cy="369332"/>
          </a:xfrm>
          <a:prstGeom prst="rect">
            <a:avLst/>
          </a:prstGeom>
        </p:spPr>
        <p:txBody>
          <a:bodyPr wrap="square">
            <a:spAutoFit/>
          </a:bodyPr>
          <a:lstStyle/>
          <a:p>
            <a:r>
              <a:rPr lang="en-US" altLang="zh-CN" b="1" dirty="0">
                <a:latin typeface="Georgia" panose="02040502050405020303" pitchFamily="18" charset="0"/>
                <a:ea typeface="微软雅黑" panose="020B0503020204020204" pitchFamily="34" charset="-122"/>
                <a:cs typeface="Times New Roman" panose="02020603050405020304" pitchFamily="18" charset="0"/>
              </a:rPr>
              <a:t>Direction Estimation Accuracy</a:t>
            </a:r>
            <a:endParaRPr lang="zh-CN" altLang="en-US" dirty="0">
              <a:latin typeface="Georgia" panose="02040502050405020303" pitchFamily="18" charset="0"/>
              <a:ea typeface="微软雅黑" panose="020B0503020204020204" pitchFamily="34" charset="-122"/>
            </a:endParaRPr>
          </a:p>
        </p:txBody>
      </p:sp>
      <p:pic>
        <p:nvPicPr>
          <p:cNvPr id="12" name="Picture 11">
            <a:extLst>
              <a:ext uri="{FF2B5EF4-FFF2-40B4-BE49-F238E27FC236}">
                <a16:creationId xmlns:a16="http://schemas.microsoft.com/office/drawing/2014/main" id="{A2ECBCAE-FA18-3373-43E7-2789E2687B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53183" y="1375536"/>
            <a:ext cx="4467036" cy="2978024"/>
          </a:xfrm>
          <a:prstGeom prst="rect">
            <a:avLst/>
          </a:prstGeom>
        </p:spPr>
      </p:pic>
      <p:sp>
        <p:nvSpPr>
          <p:cNvPr id="13" name="矩形 18">
            <a:extLst>
              <a:ext uri="{FF2B5EF4-FFF2-40B4-BE49-F238E27FC236}">
                <a16:creationId xmlns:a16="http://schemas.microsoft.com/office/drawing/2014/main" id="{6CF8C690-0C70-859B-4B99-432713AF2329}"/>
              </a:ext>
            </a:extLst>
          </p:cNvPr>
          <p:cNvSpPr/>
          <p:nvPr/>
        </p:nvSpPr>
        <p:spPr>
          <a:xfrm>
            <a:off x="6787572" y="4353560"/>
            <a:ext cx="4249972" cy="369332"/>
          </a:xfrm>
          <a:prstGeom prst="rect">
            <a:avLst/>
          </a:prstGeom>
        </p:spPr>
        <p:txBody>
          <a:bodyPr wrap="square">
            <a:spAutoFit/>
          </a:bodyPr>
          <a:lstStyle/>
          <a:p>
            <a:pPr algn="ctr"/>
            <a:r>
              <a:rPr lang="en-US" altLang="zh-CN" b="1" dirty="0">
                <a:latin typeface="Georgia" panose="02040502050405020303" pitchFamily="18" charset="0"/>
                <a:ea typeface="微软雅黑" panose="020B0503020204020204" pitchFamily="34" charset="-122"/>
                <a:cs typeface="Times New Roman" panose="02020603050405020304" pitchFamily="18" charset="0"/>
              </a:rPr>
              <a:t>Acceptance Score </a:t>
            </a:r>
          </a:p>
        </p:txBody>
      </p:sp>
      <p:grpSp>
        <p:nvGrpSpPr>
          <p:cNvPr id="15" name="组合 5">
            <a:extLst>
              <a:ext uri="{FF2B5EF4-FFF2-40B4-BE49-F238E27FC236}">
                <a16:creationId xmlns:a16="http://schemas.microsoft.com/office/drawing/2014/main" id="{9CA957B0-703B-556B-1D8D-5EA94873E901}"/>
              </a:ext>
            </a:extLst>
          </p:cNvPr>
          <p:cNvGrpSpPr/>
          <p:nvPr/>
        </p:nvGrpSpPr>
        <p:grpSpPr>
          <a:xfrm>
            <a:off x="1154456" y="5060676"/>
            <a:ext cx="10968717" cy="1141915"/>
            <a:chOff x="-3506787" y="5902769"/>
            <a:chExt cx="14386484" cy="1141915"/>
          </a:xfrm>
        </p:grpSpPr>
        <p:sp>
          <p:nvSpPr>
            <p:cNvPr id="16" name="矩形: 圆角 6">
              <a:extLst>
                <a:ext uri="{FF2B5EF4-FFF2-40B4-BE49-F238E27FC236}">
                  <a16:creationId xmlns:a16="http://schemas.microsoft.com/office/drawing/2014/main" id="{7BE96B51-5008-5E25-2895-71EC9A936982}"/>
                </a:ext>
              </a:extLst>
            </p:cNvPr>
            <p:cNvSpPr/>
            <p:nvPr/>
          </p:nvSpPr>
          <p:spPr>
            <a:xfrm>
              <a:off x="-3506787" y="5902769"/>
              <a:ext cx="13388093" cy="1141915"/>
            </a:xfrm>
            <a:prstGeom prst="roundRect">
              <a:avLst>
                <a:gd name="adj" fmla="val 7810"/>
              </a:avLst>
            </a:prstGeom>
            <a:solidFill>
              <a:schemeClr val="bg1"/>
            </a:solidFill>
            <a:ln>
              <a:solidFill>
                <a:schemeClr val="tx1"/>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7">
              <a:extLst>
                <a:ext uri="{FF2B5EF4-FFF2-40B4-BE49-F238E27FC236}">
                  <a16:creationId xmlns:a16="http://schemas.microsoft.com/office/drawing/2014/main" id="{0649A7AB-BDF8-C002-7F99-D0CDF33F6C27}"/>
                </a:ext>
              </a:extLst>
            </p:cNvPr>
            <p:cNvSpPr/>
            <p:nvPr/>
          </p:nvSpPr>
          <p:spPr>
            <a:xfrm>
              <a:off x="-3168457" y="6058227"/>
              <a:ext cx="14048154" cy="830997"/>
            </a:xfrm>
            <a:prstGeom prst="rect">
              <a:avLst/>
            </a:prstGeom>
            <a:ln>
              <a:noFill/>
            </a:ln>
          </p:spPr>
          <p:txBody>
            <a:bodyPr wrap="square">
              <a:spAutoFit/>
            </a:bodyPr>
            <a:lstStyle/>
            <a:p>
              <a:r>
                <a:rPr lang="en-US" sz="2400" dirty="0">
                  <a:latin typeface="Georgia" panose="02040502050405020303" pitchFamily="18" charset="0"/>
                </a:rPr>
                <a:t>The sounds that can be spatially perceived by humans with reasonable accuracy and acceptance.</a:t>
              </a:r>
            </a:p>
          </p:txBody>
        </p:sp>
      </p:grpSp>
    </p:spTree>
    <p:extLst>
      <p:ext uri="{BB962C8B-B14F-4D97-AF65-F5344CB8AC3E}">
        <p14:creationId xmlns:p14="http://schemas.microsoft.com/office/powerpoint/2010/main" val="7933694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369124" y="0"/>
            <a:ext cx="11754049" cy="900979"/>
          </a:xfrm>
        </p:spPr>
        <p:txBody>
          <a:bodyPr/>
          <a:lstStyle/>
          <a:p>
            <a:r>
              <a:rPr lang="en-US" altLang="zh-CN" dirty="0"/>
              <a:t>Summary</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29</a:t>
            </a:fld>
            <a:endParaRPr lang="zh-CN" altLang="en-US"/>
          </a:p>
        </p:txBody>
      </p:sp>
      <p:sp>
        <p:nvSpPr>
          <p:cNvPr id="3" name="TextBox 2">
            <a:extLst>
              <a:ext uri="{FF2B5EF4-FFF2-40B4-BE49-F238E27FC236}">
                <a16:creationId xmlns:a16="http://schemas.microsoft.com/office/drawing/2014/main" id="{123041D8-0C6B-4E17-9C8B-4CD3F5B1A691}"/>
              </a:ext>
            </a:extLst>
          </p:cNvPr>
          <p:cNvSpPr txBox="1"/>
          <p:nvPr/>
        </p:nvSpPr>
        <p:spPr>
          <a:xfrm>
            <a:off x="666724" y="900979"/>
            <a:ext cx="11158847" cy="6257547"/>
          </a:xfrm>
          <a:prstGeom prst="rect">
            <a:avLst/>
          </a:prstGeom>
          <a:noFill/>
        </p:spPr>
        <p:txBody>
          <a:bodyPr wrap="square">
            <a:spAutoFit/>
          </a:bodyPr>
          <a:lstStyle/>
          <a:p>
            <a:pPr marL="342900" indent="-342900">
              <a:lnSpc>
                <a:spcPct val="120000"/>
              </a:lnSpc>
              <a:buFont typeface="Arial" panose="020B0604020202020204" pitchFamily="34" charset="0"/>
              <a:buChar char="•"/>
            </a:pPr>
            <a:endParaRPr lang="en-US" sz="2400" dirty="0">
              <a:effectLst/>
              <a:latin typeface="Georgia" panose="02040502050405020303" pitchFamily="18" charset="0"/>
            </a:endParaRPr>
          </a:p>
          <a:p>
            <a:pPr marL="342900" indent="-342900">
              <a:lnSpc>
                <a:spcPct val="120000"/>
              </a:lnSpc>
              <a:buFont typeface="Arial" panose="020B0604020202020204" pitchFamily="34" charset="0"/>
              <a:buChar char="•"/>
            </a:pPr>
            <a:r>
              <a:rPr lang="en-US" sz="2400" dirty="0">
                <a:effectLst/>
                <a:latin typeface="Georgia" panose="02040502050405020303" pitchFamily="18" charset="0"/>
              </a:rPr>
              <a:t>We propose a new tool for AFM, and demonstrate the feasibility of projecting audible sources with separated ultrasonic beams</a:t>
            </a:r>
            <a:r>
              <a:rPr lang="en-US" sz="2400" dirty="0">
                <a:latin typeface="Georgia" panose="02040502050405020303" pitchFamily="18" charset="0"/>
              </a:rPr>
              <a:t>.</a:t>
            </a:r>
          </a:p>
          <a:p>
            <a:pPr marL="342900" indent="-342900">
              <a:lnSpc>
                <a:spcPct val="120000"/>
              </a:lnSpc>
              <a:buFont typeface="Arial" panose="020B0604020202020204" pitchFamily="34" charset="0"/>
              <a:buChar char="•"/>
            </a:pPr>
            <a:endParaRPr lang="en-US" sz="2400" dirty="0">
              <a:latin typeface="Georgia" panose="02040502050405020303" pitchFamily="18" charset="0"/>
            </a:endParaRPr>
          </a:p>
          <a:p>
            <a:pPr marL="342900" indent="-342900">
              <a:lnSpc>
                <a:spcPct val="120000"/>
              </a:lnSpc>
              <a:buFont typeface="Arial" panose="020B0604020202020204" pitchFamily="34" charset="0"/>
              <a:buChar char="•"/>
            </a:pPr>
            <a:r>
              <a:rPr lang="en-US" sz="2400" dirty="0">
                <a:effectLst/>
                <a:latin typeface="Georgia" panose="02040502050405020303" pitchFamily="18" charset="0"/>
              </a:rPr>
              <a:t>We present the design and implementation of Meta-Speaker. We conduct thorough analysis on its fundamental properties.</a:t>
            </a:r>
            <a:br>
              <a:rPr lang="en-US" sz="2400" dirty="0">
                <a:effectLst/>
                <a:latin typeface="Georgia" panose="02040502050405020303" pitchFamily="18" charset="0"/>
              </a:rPr>
            </a:br>
            <a:endParaRPr lang="en-US" sz="2400" dirty="0">
              <a:effectLst/>
              <a:latin typeface="Georgia" panose="02040502050405020303" pitchFamily="18" charset="0"/>
            </a:endParaRPr>
          </a:p>
          <a:p>
            <a:pPr marL="342900" indent="-342900">
              <a:lnSpc>
                <a:spcPct val="120000"/>
              </a:lnSpc>
              <a:buFont typeface="Arial" panose="020B0604020202020204" pitchFamily="34" charset="0"/>
              <a:buChar char="•"/>
            </a:pPr>
            <a:r>
              <a:rPr lang="en-US" sz="2400" dirty="0">
                <a:effectLst/>
                <a:latin typeface="Georgia" panose="02040502050405020303" pitchFamily="18" charset="0"/>
              </a:rPr>
              <a:t>Meta-Speaker will enable diverse applications. We showcase three examples: </a:t>
            </a:r>
          </a:p>
          <a:p>
            <a:pPr marL="800100" lvl="1" indent="-342900">
              <a:lnSpc>
                <a:spcPct val="120000"/>
              </a:lnSpc>
              <a:buFont typeface="Arial" panose="020B0604020202020204" pitchFamily="34" charset="0"/>
              <a:buChar char="•"/>
            </a:pPr>
            <a:r>
              <a:rPr lang="en-US" sz="2400" dirty="0">
                <a:effectLst/>
                <a:latin typeface="Georgia" panose="02040502050405020303" pitchFamily="18" charset="0"/>
              </a:rPr>
              <a:t>anchor-free localization</a:t>
            </a:r>
          </a:p>
          <a:p>
            <a:pPr marL="800100" lvl="1" indent="-342900">
              <a:lnSpc>
                <a:spcPct val="120000"/>
              </a:lnSpc>
              <a:buFont typeface="Arial" panose="020B0604020202020204" pitchFamily="34" charset="0"/>
              <a:buChar char="•"/>
            </a:pPr>
            <a:r>
              <a:rPr lang="en-US" sz="2400" dirty="0">
                <a:effectLst/>
                <a:latin typeface="Georgia" panose="02040502050405020303" pitchFamily="18" charset="0"/>
              </a:rPr>
              <a:t>location-aware communication</a:t>
            </a:r>
          </a:p>
          <a:p>
            <a:pPr marL="800100" lvl="1" indent="-342900">
              <a:lnSpc>
                <a:spcPct val="120000"/>
              </a:lnSpc>
              <a:buFont typeface="Arial" panose="020B0604020202020204" pitchFamily="34" charset="0"/>
              <a:buChar char="•"/>
            </a:pPr>
            <a:r>
              <a:rPr lang="en-US" sz="2400" dirty="0">
                <a:effectLst/>
                <a:latin typeface="Georgia" panose="02040502050405020303" pitchFamily="18" charset="0"/>
              </a:rPr>
              <a:t>acoustic augmented reality. </a:t>
            </a:r>
          </a:p>
          <a:p>
            <a:pPr marL="800100" lvl="1" indent="-342900">
              <a:lnSpc>
                <a:spcPct val="120000"/>
              </a:lnSpc>
              <a:buFont typeface="Arial" panose="020B0604020202020204" pitchFamily="34" charset="0"/>
              <a:buChar char="•"/>
            </a:pPr>
            <a:r>
              <a:rPr lang="en-US" sz="2400" dirty="0">
                <a:latin typeface="Georgia" panose="02040502050405020303" pitchFamily="18" charset="0"/>
              </a:rPr>
              <a:t>…..</a:t>
            </a:r>
            <a:br>
              <a:rPr lang="en-US" sz="2400" dirty="0">
                <a:effectLst/>
                <a:latin typeface="Georgia" panose="02040502050405020303" pitchFamily="18" charset="0"/>
              </a:rPr>
            </a:br>
            <a:endParaRPr lang="en-US" sz="2400" dirty="0">
              <a:effectLst/>
              <a:latin typeface="Georgia" panose="02040502050405020303" pitchFamily="18" charset="0"/>
            </a:endParaRPr>
          </a:p>
          <a:p>
            <a:pPr marL="342900" indent="-342900">
              <a:lnSpc>
                <a:spcPct val="120000"/>
              </a:lnSpc>
              <a:buFont typeface="Arial" panose="020B0604020202020204" pitchFamily="34" charset="0"/>
              <a:buChar char="•"/>
            </a:pPr>
            <a:endParaRPr lang="en-US" sz="2400" dirty="0">
              <a:effectLst/>
              <a:latin typeface="Georgia" panose="02040502050405020303" pitchFamily="18" charset="0"/>
            </a:endParaRPr>
          </a:p>
        </p:txBody>
      </p:sp>
    </p:spTree>
    <p:extLst>
      <p:ext uri="{BB962C8B-B14F-4D97-AF65-F5344CB8AC3E}">
        <p14:creationId xmlns:p14="http://schemas.microsoft.com/office/powerpoint/2010/main" val="863655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altLang="zh-CN" sz="4800">
                <a:solidFill>
                  <a:schemeClr val="bg1"/>
                </a:solidFill>
                <a:latin typeface="+mj-lt"/>
                <a:ea typeface="+mj-ea"/>
              </a:rPr>
              <a:t>Acoustic Field Manipulation</a:t>
            </a:r>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a:xfrm>
            <a:off x="8970819" y="6356350"/>
            <a:ext cx="2743200" cy="365125"/>
          </a:xfrm>
        </p:spPr>
        <p:txBody>
          <a:bodyPr vert="horz" lIns="91440" tIns="45720" rIns="91440" bIns="45720" rtlCol="0" anchor="ctr">
            <a:normAutofit/>
          </a:bodyPr>
          <a:lstStyle/>
          <a:p>
            <a:pPr>
              <a:spcAft>
                <a:spcPts val="600"/>
              </a:spcAft>
              <a:defRPr/>
            </a:pPr>
            <a:fld id="{0E49DF86-A253-4663-A432-3B42799C675D}" type="slidenum">
              <a:rPr lang="en-US" altLang="zh-CN">
                <a:solidFill>
                  <a:schemeClr val="bg1"/>
                </a:solidFill>
                <a:latin typeface="Calibri" panose="020F0502020204030204"/>
              </a:rPr>
              <a:pPr>
                <a:spcAft>
                  <a:spcPts val="600"/>
                </a:spcAft>
                <a:defRPr/>
              </a:pPr>
              <a:t>3</a:t>
            </a:fld>
            <a:endParaRPr lang="en-US" altLang="zh-CN">
              <a:solidFill>
                <a:schemeClr val="bg1"/>
              </a:solidFill>
              <a:latin typeface="Calibri" panose="020F0502020204030204"/>
            </a:endParaRPr>
          </a:p>
        </p:txBody>
      </p:sp>
      <p:pic>
        <p:nvPicPr>
          <p:cNvPr id="6" name="Picture 5" descr="A picture containing indoor&#10;&#10;Description automatically generated">
            <a:extLst>
              <a:ext uri="{FF2B5EF4-FFF2-40B4-BE49-F238E27FC236}">
                <a16:creationId xmlns:a16="http://schemas.microsoft.com/office/drawing/2014/main" id="{2A6603C2-572F-E65E-8FF0-D304E23C8E51}"/>
              </a:ext>
            </a:extLst>
          </p:cNvPr>
          <p:cNvPicPr>
            <a:picLocks noChangeAspect="1"/>
          </p:cNvPicPr>
          <p:nvPr/>
        </p:nvPicPr>
        <p:blipFill rotWithShape="1">
          <a:blip r:embed="rId3">
            <a:extLst>
              <a:ext uri="{28A0092B-C50C-407E-A947-70E740481C1C}">
                <a14:useLocalDpi xmlns:a14="http://schemas.microsoft.com/office/drawing/2010/main" val="0"/>
              </a:ext>
            </a:extLst>
          </a:blip>
          <a:srcRect t="19747" b="24004"/>
          <a:stretch/>
        </p:blipFill>
        <p:spPr>
          <a:xfrm>
            <a:off x="0" y="-1"/>
            <a:ext cx="12192000" cy="6858001"/>
          </a:xfrm>
          <a:prstGeom prst="rect">
            <a:avLst/>
          </a:prstGeom>
        </p:spPr>
      </p:pic>
      <p:sp>
        <p:nvSpPr>
          <p:cNvPr id="9" name="TextBox 8">
            <a:extLst>
              <a:ext uri="{FF2B5EF4-FFF2-40B4-BE49-F238E27FC236}">
                <a16:creationId xmlns:a16="http://schemas.microsoft.com/office/drawing/2014/main" id="{6CAC5A35-11C0-8B7D-FAAB-16D6E9541A7C}"/>
              </a:ext>
            </a:extLst>
          </p:cNvPr>
          <p:cNvSpPr txBox="1"/>
          <p:nvPr/>
        </p:nvSpPr>
        <p:spPr>
          <a:xfrm>
            <a:off x="1729857" y="1939600"/>
            <a:ext cx="7084646" cy="1569660"/>
          </a:xfrm>
          <a:prstGeom prst="rect">
            <a:avLst/>
          </a:prstGeom>
          <a:noFill/>
        </p:spPr>
        <p:txBody>
          <a:bodyPr wrap="square">
            <a:spAutoFit/>
          </a:bodyPr>
          <a:lstStyle/>
          <a:p>
            <a:r>
              <a:rPr lang="en-US" sz="4800" b="1" dirty="0">
                <a:solidFill>
                  <a:schemeClr val="bg1"/>
                </a:solidFill>
                <a:latin typeface="Georgia" panose="02040502050405020303" pitchFamily="18" charset="0"/>
                <a:ea typeface="+mj-ea"/>
              </a:rPr>
              <a:t>Can</a:t>
            </a:r>
            <a:r>
              <a:rPr lang="zh-CN" altLang="en-US" sz="4800" b="1" dirty="0">
                <a:solidFill>
                  <a:schemeClr val="bg1"/>
                </a:solidFill>
                <a:latin typeface="Georgia" panose="02040502050405020303" pitchFamily="18" charset="0"/>
                <a:ea typeface="+mj-ea"/>
              </a:rPr>
              <a:t> </a:t>
            </a:r>
            <a:r>
              <a:rPr lang="en-US" altLang="zh-CN" sz="4800" b="1" dirty="0">
                <a:solidFill>
                  <a:schemeClr val="bg1"/>
                </a:solidFill>
                <a:latin typeface="Georgia" panose="02040502050405020303" pitchFamily="18" charset="0"/>
                <a:ea typeface="+mj-ea"/>
              </a:rPr>
              <a:t>we</a:t>
            </a:r>
            <a:r>
              <a:rPr lang="zh-CN" altLang="en-US" sz="4800" b="1" dirty="0">
                <a:solidFill>
                  <a:schemeClr val="bg1"/>
                </a:solidFill>
                <a:latin typeface="Georgia" panose="02040502050405020303" pitchFamily="18" charset="0"/>
                <a:ea typeface="+mj-ea"/>
              </a:rPr>
              <a:t> </a:t>
            </a:r>
            <a:r>
              <a:rPr lang="en-US" sz="4800" b="1" dirty="0">
                <a:solidFill>
                  <a:schemeClr val="bg1"/>
                </a:solidFill>
                <a:latin typeface="Georgia" panose="02040502050405020303" pitchFamily="18" charset="0"/>
                <a:ea typeface="+mj-ea"/>
              </a:rPr>
              <a:t>Manipulate  Acoustic Field ?</a:t>
            </a:r>
            <a:endParaRPr lang="en-CN" sz="4800" b="1" dirty="0">
              <a:latin typeface="Georgia" panose="02040502050405020303" pitchFamily="18" charset="0"/>
            </a:endParaRPr>
          </a:p>
        </p:txBody>
      </p:sp>
    </p:spTree>
    <p:extLst>
      <p:ext uri="{BB962C8B-B14F-4D97-AF65-F5344CB8AC3E}">
        <p14:creationId xmlns:p14="http://schemas.microsoft.com/office/powerpoint/2010/main" val="7574944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9C81A-FD3A-C8A8-9452-5367C93AB3D3}"/>
              </a:ext>
            </a:extLst>
          </p:cNvPr>
          <p:cNvSpPr>
            <a:spLocks noGrp="1"/>
          </p:cNvSpPr>
          <p:nvPr>
            <p:ph type="title"/>
          </p:nvPr>
        </p:nvSpPr>
        <p:spPr/>
        <p:txBody>
          <a:bodyPr/>
          <a:lstStyle/>
          <a:p>
            <a:endParaRPr lang="en-CN"/>
          </a:p>
        </p:txBody>
      </p:sp>
      <p:pic>
        <p:nvPicPr>
          <p:cNvPr id="10" name="Picture 9" descr="https://i1.hdslb.com/bfs/archive/aaf4ccc5c2ece323c0f77ff42b777e241afa94ab.jpg">
            <a:extLst>
              <a:ext uri="{FF2B5EF4-FFF2-40B4-BE49-F238E27FC236}">
                <a16:creationId xmlns:a16="http://schemas.microsoft.com/office/drawing/2014/main" id="{76D030CA-3D63-E610-FB6E-758B6FF8D99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78" r="66767" b="39426"/>
          <a:stretch/>
        </p:blipFill>
        <p:spPr bwMode="auto">
          <a:xfrm flipH="1">
            <a:off x="11158413" y="5655830"/>
            <a:ext cx="1033587" cy="111164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Tsinghua University">
            <a:extLst>
              <a:ext uri="{FF2B5EF4-FFF2-40B4-BE49-F238E27FC236}">
                <a16:creationId xmlns:a16="http://schemas.microsoft.com/office/drawing/2014/main" id="{489BAC31-37D9-BD74-D69E-2EF0C9613E3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67128"/>
          <a:stretch/>
        </p:blipFill>
        <p:spPr bwMode="auto">
          <a:xfrm flipH="1">
            <a:off x="8962775" y="5750004"/>
            <a:ext cx="1023068" cy="108322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ttps://inews.gtimg.com/newsapp_bt/0/13447706185/1000">
            <a:extLst>
              <a:ext uri="{FF2B5EF4-FFF2-40B4-BE49-F238E27FC236}">
                <a16:creationId xmlns:a16="http://schemas.microsoft.com/office/drawing/2014/main" id="{F7928974-2BEB-EBDA-39CA-E781256621C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144" t="2381" r="29647" b="38097"/>
          <a:stretch/>
        </p:blipFill>
        <p:spPr bwMode="auto">
          <a:xfrm flipH="1">
            <a:off x="9997906" y="5698183"/>
            <a:ext cx="1148444" cy="115117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学校沿革-清华大学">
            <a:extLst>
              <a:ext uri="{FF2B5EF4-FFF2-40B4-BE49-F238E27FC236}">
                <a16:creationId xmlns:a16="http://schemas.microsoft.com/office/drawing/2014/main" id="{EC591DC3-4AE3-4DCF-7A38-7C87EF4046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4877" y="0"/>
            <a:ext cx="13241753" cy="5517397"/>
          </a:xfrm>
          <a:prstGeom prst="rect">
            <a:avLst/>
          </a:prstGeom>
          <a:noFill/>
          <a:extLst>
            <a:ext uri="{909E8E84-426E-40DD-AFC4-6F175D3DCCD1}">
              <a14:hiddenFill xmlns:a14="http://schemas.microsoft.com/office/drawing/2010/main">
                <a:solidFill>
                  <a:srgbClr val="FFFFFF"/>
                </a:solidFill>
              </a14:hiddenFill>
            </a:ext>
          </a:extLst>
        </p:spPr>
      </p:pic>
      <p:sp>
        <p:nvSpPr>
          <p:cNvPr id="8" name="副标题 2">
            <a:extLst>
              <a:ext uri="{FF2B5EF4-FFF2-40B4-BE49-F238E27FC236}">
                <a16:creationId xmlns:a16="http://schemas.microsoft.com/office/drawing/2014/main" id="{53F1495D-A854-A5E5-4CE2-75CCC941D97A}"/>
              </a:ext>
            </a:extLst>
          </p:cNvPr>
          <p:cNvSpPr txBox="1">
            <a:spLocks/>
          </p:cNvSpPr>
          <p:nvPr/>
        </p:nvSpPr>
        <p:spPr>
          <a:xfrm>
            <a:off x="871413" y="2811995"/>
            <a:ext cx="10287000" cy="1630576"/>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Georgia" panose="02040502050405020303" pitchFamily="18" charset="0"/>
                <a:ea typeface="微软雅黑 Light" panose="020B0502040204020203"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eorgia" panose="02040502050405020303" pitchFamily="18" charset="0"/>
                <a:ea typeface="微软雅黑 Light" panose="020B0502040204020203"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eorgia" panose="02040502050405020303" pitchFamily="18" charset="0"/>
                <a:ea typeface="微软雅黑 Light" panose="020B0502040204020203"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eorgia" panose="02040502050405020303" pitchFamily="18" charset="0"/>
                <a:ea typeface="微软雅黑 Light" panose="020B0502040204020203"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eorgia" panose="02040502050405020303" pitchFamily="18" charset="0"/>
                <a:ea typeface="微软雅黑 Light" panose="020B0502040204020203"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0000"/>
              </a:lnSpc>
              <a:buNone/>
            </a:pPr>
            <a:r>
              <a:rPr lang="en-US" altLang="zh-CN" sz="7200" b="1" dirty="0">
                <a:solidFill>
                  <a:schemeClr val="bg1"/>
                </a:solidFill>
              </a:rPr>
              <a:t>Thank You!</a:t>
            </a:r>
            <a:endParaRPr lang="en" altLang="zh-CN" sz="7200" b="1" dirty="0">
              <a:solidFill>
                <a:schemeClr val="bg1"/>
              </a:solidFill>
            </a:endParaRPr>
          </a:p>
        </p:txBody>
      </p:sp>
    </p:spTree>
    <p:extLst>
      <p:ext uri="{BB962C8B-B14F-4D97-AF65-F5344CB8AC3E}">
        <p14:creationId xmlns:p14="http://schemas.microsoft.com/office/powerpoint/2010/main" val="207368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369124" y="0"/>
            <a:ext cx="11822875" cy="900979"/>
          </a:xfrm>
        </p:spPr>
        <p:txBody>
          <a:bodyPr>
            <a:normAutofit/>
          </a:bodyPr>
          <a:lstStyle/>
          <a:p>
            <a:r>
              <a:rPr lang="en-US" altLang="zh-CN" dirty="0"/>
              <a:t>Existing Approaches</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4</a:t>
            </a:fld>
            <a:endParaRPr lang="zh-CN" altLang="en-US"/>
          </a:p>
        </p:txBody>
      </p:sp>
      <p:sp>
        <p:nvSpPr>
          <p:cNvPr id="14" name="TextBox 13">
            <a:extLst>
              <a:ext uri="{FF2B5EF4-FFF2-40B4-BE49-F238E27FC236}">
                <a16:creationId xmlns:a16="http://schemas.microsoft.com/office/drawing/2014/main" id="{E2005C10-E8D3-2B21-5341-B6EBD7A14039}"/>
              </a:ext>
            </a:extLst>
          </p:cNvPr>
          <p:cNvSpPr txBox="1"/>
          <p:nvPr/>
        </p:nvSpPr>
        <p:spPr>
          <a:xfrm>
            <a:off x="369124" y="900979"/>
            <a:ext cx="11158847" cy="939168"/>
          </a:xfrm>
          <a:prstGeom prst="rect">
            <a:avLst/>
          </a:prstGeom>
          <a:noFill/>
        </p:spPr>
        <p:txBody>
          <a:bodyPr wrap="square">
            <a:spAutoFit/>
          </a:bodyPr>
          <a:lstStyle/>
          <a:p>
            <a:pPr>
              <a:lnSpc>
                <a:spcPct val="120000"/>
              </a:lnSpc>
            </a:pPr>
            <a:r>
              <a:rPr lang="en-US" sz="2400" dirty="0">
                <a:effectLst/>
                <a:latin typeface="Georgia" panose="02040502050405020303" pitchFamily="18" charset="0"/>
              </a:rPr>
              <a:t>Two perspectives to achieving </a:t>
            </a:r>
            <a:r>
              <a:rPr lang="en-US" sz="2400" b="1" dirty="0">
                <a:effectLst/>
                <a:latin typeface="Georgia" panose="02040502050405020303" pitchFamily="18" charset="0"/>
              </a:rPr>
              <a:t>AFM</a:t>
            </a:r>
            <a:r>
              <a:rPr lang="en-US" sz="2400" dirty="0">
                <a:effectLst/>
                <a:latin typeface="Georgia" panose="02040502050405020303" pitchFamily="18" charset="0"/>
              </a:rPr>
              <a:t> (Acoustic Field Manipulation): </a:t>
            </a:r>
            <a:endParaRPr lang="en-US" sz="2400" b="1" dirty="0">
              <a:latin typeface="Georgia" panose="02040502050405020303" pitchFamily="18" charset="0"/>
            </a:endParaRPr>
          </a:p>
          <a:p>
            <a:pPr marL="457200" indent="-457200">
              <a:lnSpc>
                <a:spcPct val="120000"/>
              </a:lnSpc>
              <a:buFont typeface="+mj-lt"/>
              <a:buAutoNum type="arabicPeriod"/>
            </a:pPr>
            <a:r>
              <a:rPr lang="en-US" sz="2400" b="1" dirty="0">
                <a:latin typeface="Georgia" panose="02040502050405020303" pitchFamily="18" charset="0"/>
              </a:rPr>
              <a:t>W</a:t>
            </a:r>
            <a:r>
              <a:rPr lang="en-US" sz="2400" b="1" dirty="0">
                <a:effectLst/>
                <a:latin typeface="Georgia" panose="02040502050405020303" pitchFamily="18" charset="0"/>
              </a:rPr>
              <a:t>ave </a:t>
            </a:r>
            <a:r>
              <a:rPr lang="en-US" sz="2400" b="1" dirty="0">
                <a:latin typeface="Georgia" panose="02040502050405020303" pitchFamily="18" charset="0"/>
              </a:rPr>
              <a:t>P</a:t>
            </a:r>
            <a:r>
              <a:rPr lang="en-US" sz="2400" b="1" dirty="0">
                <a:effectLst/>
                <a:latin typeface="Georgia" panose="02040502050405020303" pitchFamily="18" charset="0"/>
              </a:rPr>
              <a:t>ropagation </a:t>
            </a:r>
          </a:p>
        </p:txBody>
      </p:sp>
      <p:pic>
        <p:nvPicPr>
          <p:cNvPr id="1026" name="Picture 2" descr="A Note on the Vineyard Style | Stanford Live">
            <a:extLst>
              <a:ext uri="{FF2B5EF4-FFF2-40B4-BE49-F238E27FC236}">
                <a16:creationId xmlns:a16="http://schemas.microsoft.com/office/drawing/2014/main" id="{A1EC0AA1-2B62-621E-3D50-B965DDDA6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9106" y="2143798"/>
            <a:ext cx="4853788" cy="342113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5" name="矩形 97">
            <a:extLst>
              <a:ext uri="{FF2B5EF4-FFF2-40B4-BE49-F238E27FC236}">
                <a16:creationId xmlns:a16="http://schemas.microsoft.com/office/drawing/2014/main" id="{64622712-B4F8-60FD-BCC2-701B3883FF59}"/>
              </a:ext>
            </a:extLst>
          </p:cNvPr>
          <p:cNvSpPr/>
          <p:nvPr/>
        </p:nvSpPr>
        <p:spPr>
          <a:xfrm>
            <a:off x="1905477" y="5868587"/>
            <a:ext cx="8381045" cy="369332"/>
          </a:xfrm>
          <a:prstGeom prst="rect">
            <a:avLst/>
          </a:prstGeom>
          <a:noFill/>
        </p:spPr>
        <p:txBody>
          <a:bodyPr wrap="square">
            <a:spAutoFit/>
          </a:bodyPr>
          <a:lstStyle/>
          <a:p>
            <a:pPr marL="285750" indent="-285750">
              <a:buFont typeface="Arial" panose="020B0604020202020204" pitchFamily="34" charset="0"/>
              <a:buChar char="•"/>
            </a:pPr>
            <a:r>
              <a:rPr lang="en-US" altLang="zh-CN" dirty="0">
                <a:latin typeface="Georgia" panose="02040502050405020303" pitchFamily="18" charset="0"/>
              </a:rPr>
              <a:t>The structure of the concert hall is well designed for good auditory experience.</a:t>
            </a:r>
            <a:endParaRPr lang="zh-CN" altLang="en-US" dirty="0">
              <a:latin typeface="Georgia" panose="02040502050405020303" pitchFamily="18" charset="0"/>
            </a:endParaRPr>
          </a:p>
        </p:txBody>
      </p:sp>
    </p:spTree>
    <p:extLst>
      <p:ext uri="{BB962C8B-B14F-4D97-AF65-F5344CB8AC3E}">
        <p14:creationId xmlns:p14="http://schemas.microsoft.com/office/powerpoint/2010/main" val="354467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369124" y="0"/>
            <a:ext cx="11822875" cy="900979"/>
          </a:xfrm>
        </p:spPr>
        <p:txBody>
          <a:bodyPr>
            <a:normAutofit/>
          </a:bodyPr>
          <a:lstStyle/>
          <a:p>
            <a:r>
              <a:rPr lang="en-US" altLang="zh-CN" dirty="0"/>
              <a:t>Existing Approaches</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5</a:t>
            </a:fld>
            <a:endParaRPr lang="zh-CN" altLang="en-US"/>
          </a:p>
        </p:txBody>
      </p:sp>
      <p:sp>
        <p:nvSpPr>
          <p:cNvPr id="14" name="TextBox 13">
            <a:extLst>
              <a:ext uri="{FF2B5EF4-FFF2-40B4-BE49-F238E27FC236}">
                <a16:creationId xmlns:a16="http://schemas.microsoft.com/office/drawing/2014/main" id="{E2005C10-E8D3-2B21-5341-B6EBD7A14039}"/>
              </a:ext>
            </a:extLst>
          </p:cNvPr>
          <p:cNvSpPr txBox="1"/>
          <p:nvPr/>
        </p:nvSpPr>
        <p:spPr>
          <a:xfrm>
            <a:off x="369124" y="900979"/>
            <a:ext cx="11158847" cy="939168"/>
          </a:xfrm>
          <a:prstGeom prst="rect">
            <a:avLst/>
          </a:prstGeom>
          <a:noFill/>
        </p:spPr>
        <p:txBody>
          <a:bodyPr wrap="square">
            <a:spAutoFit/>
          </a:bodyPr>
          <a:lstStyle/>
          <a:p>
            <a:pPr>
              <a:lnSpc>
                <a:spcPct val="120000"/>
              </a:lnSpc>
            </a:pPr>
            <a:r>
              <a:rPr lang="en-US" sz="2400" dirty="0">
                <a:effectLst/>
                <a:latin typeface="Georgia" panose="02040502050405020303" pitchFamily="18" charset="0"/>
              </a:rPr>
              <a:t>Two perspectives to achieving AFM (Acoustic Field Manipulation): </a:t>
            </a:r>
            <a:endParaRPr lang="en-US" sz="2400" b="1" dirty="0">
              <a:latin typeface="Georgia" panose="02040502050405020303" pitchFamily="18" charset="0"/>
            </a:endParaRPr>
          </a:p>
          <a:p>
            <a:pPr marL="457200" indent="-457200">
              <a:lnSpc>
                <a:spcPct val="120000"/>
              </a:lnSpc>
              <a:buFont typeface="+mj-lt"/>
              <a:buAutoNum type="arabicPeriod"/>
            </a:pPr>
            <a:r>
              <a:rPr lang="en-US" sz="2400" b="1" dirty="0">
                <a:latin typeface="Georgia" panose="02040502050405020303" pitchFamily="18" charset="0"/>
              </a:rPr>
              <a:t>W</a:t>
            </a:r>
            <a:r>
              <a:rPr lang="en-US" sz="2400" b="1" dirty="0">
                <a:effectLst/>
                <a:latin typeface="Georgia" panose="02040502050405020303" pitchFamily="18" charset="0"/>
              </a:rPr>
              <a:t>ave </a:t>
            </a:r>
            <a:r>
              <a:rPr lang="en-US" sz="2400" b="1" dirty="0">
                <a:latin typeface="Georgia" panose="02040502050405020303" pitchFamily="18" charset="0"/>
              </a:rPr>
              <a:t>P</a:t>
            </a:r>
            <a:r>
              <a:rPr lang="en-US" sz="2400" b="1" dirty="0">
                <a:effectLst/>
                <a:latin typeface="Georgia" panose="02040502050405020303" pitchFamily="18" charset="0"/>
              </a:rPr>
              <a:t>ropagation </a:t>
            </a:r>
          </a:p>
        </p:txBody>
      </p:sp>
      <p:pic>
        <p:nvPicPr>
          <p:cNvPr id="8" name="Picture 7">
            <a:extLst>
              <a:ext uri="{FF2B5EF4-FFF2-40B4-BE49-F238E27FC236}">
                <a16:creationId xmlns:a16="http://schemas.microsoft.com/office/drawing/2014/main" id="{0FBD28F8-D88E-BECD-8455-E37FFEA69D37}"/>
              </a:ext>
            </a:extLst>
          </p:cNvPr>
          <p:cNvPicPr>
            <a:picLocks noChangeAspect="1"/>
          </p:cNvPicPr>
          <p:nvPr/>
        </p:nvPicPr>
        <p:blipFill rotWithShape="1">
          <a:blip r:embed="rId3"/>
          <a:srcRect t="63449"/>
          <a:stretch/>
        </p:blipFill>
        <p:spPr>
          <a:xfrm>
            <a:off x="2756937" y="4079251"/>
            <a:ext cx="1988456" cy="726789"/>
          </a:xfrm>
          <a:prstGeom prst="rect">
            <a:avLst/>
          </a:prstGeom>
        </p:spPr>
      </p:pic>
      <p:grpSp>
        <p:nvGrpSpPr>
          <p:cNvPr id="27" name="Group 26">
            <a:extLst>
              <a:ext uri="{FF2B5EF4-FFF2-40B4-BE49-F238E27FC236}">
                <a16:creationId xmlns:a16="http://schemas.microsoft.com/office/drawing/2014/main" id="{37E2C2E0-D82A-FCE6-D589-42B35258735A}"/>
              </a:ext>
            </a:extLst>
          </p:cNvPr>
          <p:cNvGrpSpPr/>
          <p:nvPr/>
        </p:nvGrpSpPr>
        <p:grpSpPr>
          <a:xfrm>
            <a:off x="7175729" y="4183488"/>
            <a:ext cx="1988456" cy="622552"/>
            <a:chOff x="3960091" y="4524184"/>
            <a:chExt cx="1988456" cy="622552"/>
          </a:xfrm>
        </p:grpSpPr>
        <p:sp>
          <p:nvSpPr>
            <p:cNvPr id="25" name="Freeform 24">
              <a:extLst>
                <a:ext uri="{FF2B5EF4-FFF2-40B4-BE49-F238E27FC236}">
                  <a16:creationId xmlns:a16="http://schemas.microsoft.com/office/drawing/2014/main" id="{865516C3-8E85-F413-18EA-96AAD8292AAA}"/>
                </a:ext>
              </a:extLst>
            </p:cNvPr>
            <p:cNvSpPr/>
            <p:nvPr/>
          </p:nvSpPr>
          <p:spPr>
            <a:xfrm>
              <a:off x="4029759" y="4524184"/>
              <a:ext cx="1849120" cy="111760"/>
            </a:xfrm>
            <a:custGeom>
              <a:avLst/>
              <a:gdLst>
                <a:gd name="connsiteX0" fmla="*/ 0 w 1849120"/>
                <a:gd name="connsiteY0" fmla="*/ 111760 h 111760"/>
                <a:gd name="connsiteX1" fmla="*/ 101600 w 1849120"/>
                <a:gd name="connsiteY1" fmla="*/ 101600 h 111760"/>
                <a:gd name="connsiteX2" fmla="*/ 193040 w 1849120"/>
                <a:gd name="connsiteY2" fmla="*/ 30480 h 111760"/>
                <a:gd name="connsiteX3" fmla="*/ 254000 w 1849120"/>
                <a:gd name="connsiteY3" fmla="*/ 0 h 111760"/>
                <a:gd name="connsiteX4" fmla="*/ 314960 w 1849120"/>
                <a:gd name="connsiteY4" fmla="*/ 40640 h 111760"/>
                <a:gd name="connsiteX5" fmla="*/ 345440 w 1849120"/>
                <a:gd name="connsiteY5" fmla="*/ 60960 h 111760"/>
                <a:gd name="connsiteX6" fmla="*/ 406400 w 1849120"/>
                <a:gd name="connsiteY6" fmla="*/ 81280 h 111760"/>
                <a:gd name="connsiteX7" fmla="*/ 589280 w 1849120"/>
                <a:gd name="connsiteY7" fmla="*/ 60960 h 111760"/>
                <a:gd name="connsiteX8" fmla="*/ 619760 w 1849120"/>
                <a:gd name="connsiteY8" fmla="*/ 40640 h 111760"/>
                <a:gd name="connsiteX9" fmla="*/ 680720 w 1849120"/>
                <a:gd name="connsiteY9" fmla="*/ 20320 h 111760"/>
                <a:gd name="connsiteX10" fmla="*/ 741680 w 1849120"/>
                <a:gd name="connsiteY10" fmla="*/ 60960 h 111760"/>
                <a:gd name="connsiteX11" fmla="*/ 772160 w 1849120"/>
                <a:gd name="connsiteY11" fmla="*/ 81280 h 111760"/>
                <a:gd name="connsiteX12" fmla="*/ 833120 w 1849120"/>
                <a:gd name="connsiteY12" fmla="*/ 101600 h 111760"/>
                <a:gd name="connsiteX13" fmla="*/ 883920 w 1849120"/>
                <a:gd name="connsiteY13" fmla="*/ 60960 h 111760"/>
                <a:gd name="connsiteX14" fmla="*/ 944880 w 1849120"/>
                <a:gd name="connsiteY14" fmla="*/ 20320 h 111760"/>
                <a:gd name="connsiteX15" fmla="*/ 975360 w 1849120"/>
                <a:gd name="connsiteY15" fmla="*/ 0 h 111760"/>
                <a:gd name="connsiteX16" fmla="*/ 1026160 w 1849120"/>
                <a:gd name="connsiteY16" fmla="*/ 10160 h 111760"/>
                <a:gd name="connsiteX17" fmla="*/ 1036320 w 1849120"/>
                <a:gd name="connsiteY17" fmla="*/ 40640 h 111760"/>
                <a:gd name="connsiteX18" fmla="*/ 1056640 w 1849120"/>
                <a:gd name="connsiteY18" fmla="*/ 71120 h 111760"/>
                <a:gd name="connsiteX19" fmla="*/ 1117600 w 1849120"/>
                <a:gd name="connsiteY19" fmla="*/ 101600 h 111760"/>
                <a:gd name="connsiteX20" fmla="*/ 1188720 w 1849120"/>
                <a:gd name="connsiteY20" fmla="*/ 91440 h 111760"/>
                <a:gd name="connsiteX21" fmla="*/ 1259840 w 1849120"/>
                <a:gd name="connsiteY21" fmla="*/ 50800 h 111760"/>
                <a:gd name="connsiteX22" fmla="*/ 1320800 w 1849120"/>
                <a:gd name="connsiteY22" fmla="*/ 30480 h 111760"/>
                <a:gd name="connsiteX23" fmla="*/ 1351280 w 1849120"/>
                <a:gd name="connsiteY23" fmla="*/ 50800 h 111760"/>
                <a:gd name="connsiteX24" fmla="*/ 1381760 w 1849120"/>
                <a:gd name="connsiteY24" fmla="*/ 81280 h 111760"/>
                <a:gd name="connsiteX25" fmla="*/ 1412240 w 1849120"/>
                <a:gd name="connsiteY25" fmla="*/ 91440 h 111760"/>
                <a:gd name="connsiteX26" fmla="*/ 1442720 w 1849120"/>
                <a:gd name="connsiteY26" fmla="*/ 81280 h 111760"/>
                <a:gd name="connsiteX27" fmla="*/ 1473200 w 1849120"/>
                <a:gd name="connsiteY27" fmla="*/ 60960 h 111760"/>
                <a:gd name="connsiteX28" fmla="*/ 1534160 w 1849120"/>
                <a:gd name="connsiteY28" fmla="*/ 40640 h 111760"/>
                <a:gd name="connsiteX29" fmla="*/ 1564640 w 1849120"/>
                <a:gd name="connsiteY29" fmla="*/ 50800 h 111760"/>
                <a:gd name="connsiteX30" fmla="*/ 1584960 w 1849120"/>
                <a:gd name="connsiteY30" fmla="*/ 81280 h 111760"/>
                <a:gd name="connsiteX31" fmla="*/ 1676400 w 1849120"/>
                <a:gd name="connsiteY31" fmla="*/ 60960 h 111760"/>
                <a:gd name="connsiteX32" fmla="*/ 1778000 w 1849120"/>
                <a:gd name="connsiteY32" fmla="*/ 71120 h 111760"/>
                <a:gd name="connsiteX33" fmla="*/ 1849120 w 1849120"/>
                <a:gd name="connsiteY33" fmla="*/ 71120 h 111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849120" h="111760">
                  <a:moveTo>
                    <a:pt x="0" y="111760"/>
                  </a:moveTo>
                  <a:cubicBezTo>
                    <a:pt x="33867" y="108373"/>
                    <a:pt x="69114" y="111752"/>
                    <a:pt x="101600" y="101600"/>
                  </a:cubicBezTo>
                  <a:cubicBezTo>
                    <a:pt x="150903" y="86193"/>
                    <a:pt x="159183" y="58694"/>
                    <a:pt x="193040" y="30480"/>
                  </a:cubicBezTo>
                  <a:cubicBezTo>
                    <a:pt x="219301" y="8596"/>
                    <a:pt x="223452" y="10183"/>
                    <a:pt x="254000" y="0"/>
                  </a:cubicBezTo>
                  <a:lnTo>
                    <a:pt x="314960" y="40640"/>
                  </a:lnTo>
                  <a:cubicBezTo>
                    <a:pt x="325120" y="47413"/>
                    <a:pt x="333856" y="57099"/>
                    <a:pt x="345440" y="60960"/>
                  </a:cubicBezTo>
                  <a:lnTo>
                    <a:pt x="406400" y="81280"/>
                  </a:lnTo>
                  <a:cubicBezTo>
                    <a:pt x="425441" y="80011"/>
                    <a:pt x="540800" y="85200"/>
                    <a:pt x="589280" y="60960"/>
                  </a:cubicBezTo>
                  <a:cubicBezTo>
                    <a:pt x="600202" y="55499"/>
                    <a:pt x="608602" y="45599"/>
                    <a:pt x="619760" y="40640"/>
                  </a:cubicBezTo>
                  <a:cubicBezTo>
                    <a:pt x="639333" y="31941"/>
                    <a:pt x="680720" y="20320"/>
                    <a:pt x="680720" y="20320"/>
                  </a:cubicBezTo>
                  <a:lnTo>
                    <a:pt x="741680" y="60960"/>
                  </a:lnTo>
                  <a:cubicBezTo>
                    <a:pt x="751840" y="67733"/>
                    <a:pt x="760576" y="77419"/>
                    <a:pt x="772160" y="81280"/>
                  </a:cubicBezTo>
                  <a:lnTo>
                    <a:pt x="833120" y="101600"/>
                  </a:lnTo>
                  <a:cubicBezTo>
                    <a:pt x="901760" y="78720"/>
                    <a:pt x="827359" y="110451"/>
                    <a:pt x="883920" y="60960"/>
                  </a:cubicBezTo>
                  <a:cubicBezTo>
                    <a:pt x="902299" y="44878"/>
                    <a:pt x="924560" y="33867"/>
                    <a:pt x="944880" y="20320"/>
                  </a:cubicBezTo>
                  <a:lnTo>
                    <a:pt x="975360" y="0"/>
                  </a:lnTo>
                  <a:cubicBezTo>
                    <a:pt x="992293" y="3387"/>
                    <a:pt x="1011792" y="581"/>
                    <a:pt x="1026160" y="10160"/>
                  </a:cubicBezTo>
                  <a:cubicBezTo>
                    <a:pt x="1035071" y="16101"/>
                    <a:pt x="1031531" y="31061"/>
                    <a:pt x="1036320" y="40640"/>
                  </a:cubicBezTo>
                  <a:cubicBezTo>
                    <a:pt x="1041781" y="51562"/>
                    <a:pt x="1048006" y="62486"/>
                    <a:pt x="1056640" y="71120"/>
                  </a:cubicBezTo>
                  <a:cubicBezTo>
                    <a:pt x="1076335" y="90815"/>
                    <a:pt x="1092810" y="93337"/>
                    <a:pt x="1117600" y="101600"/>
                  </a:cubicBezTo>
                  <a:cubicBezTo>
                    <a:pt x="1141307" y="98213"/>
                    <a:pt x="1165616" y="97741"/>
                    <a:pt x="1188720" y="91440"/>
                  </a:cubicBezTo>
                  <a:cubicBezTo>
                    <a:pt x="1241191" y="77130"/>
                    <a:pt x="1216025" y="70274"/>
                    <a:pt x="1259840" y="50800"/>
                  </a:cubicBezTo>
                  <a:cubicBezTo>
                    <a:pt x="1279413" y="42101"/>
                    <a:pt x="1320800" y="30480"/>
                    <a:pt x="1320800" y="30480"/>
                  </a:cubicBezTo>
                  <a:cubicBezTo>
                    <a:pt x="1330960" y="37253"/>
                    <a:pt x="1341899" y="42983"/>
                    <a:pt x="1351280" y="50800"/>
                  </a:cubicBezTo>
                  <a:cubicBezTo>
                    <a:pt x="1362318" y="59998"/>
                    <a:pt x="1369805" y="73310"/>
                    <a:pt x="1381760" y="81280"/>
                  </a:cubicBezTo>
                  <a:cubicBezTo>
                    <a:pt x="1390671" y="87221"/>
                    <a:pt x="1402080" y="88053"/>
                    <a:pt x="1412240" y="91440"/>
                  </a:cubicBezTo>
                  <a:cubicBezTo>
                    <a:pt x="1422400" y="88053"/>
                    <a:pt x="1433141" y="86069"/>
                    <a:pt x="1442720" y="81280"/>
                  </a:cubicBezTo>
                  <a:cubicBezTo>
                    <a:pt x="1453642" y="75819"/>
                    <a:pt x="1462042" y="65919"/>
                    <a:pt x="1473200" y="60960"/>
                  </a:cubicBezTo>
                  <a:cubicBezTo>
                    <a:pt x="1492773" y="52261"/>
                    <a:pt x="1534160" y="40640"/>
                    <a:pt x="1534160" y="40640"/>
                  </a:cubicBezTo>
                  <a:cubicBezTo>
                    <a:pt x="1544320" y="44027"/>
                    <a:pt x="1556277" y="44110"/>
                    <a:pt x="1564640" y="50800"/>
                  </a:cubicBezTo>
                  <a:cubicBezTo>
                    <a:pt x="1574175" y="58428"/>
                    <a:pt x="1573114" y="78318"/>
                    <a:pt x="1584960" y="81280"/>
                  </a:cubicBezTo>
                  <a:cubicBezTo>
                    <a:pt x="1605395" y="86389"/>
                    <a:pt x="1652936" y="68781"/>
                    <a:pt x="1676400" y="60960"/>
                  </a:cubicBezTo>
                  <a:cubicBezTo>
                    <a:pt x="1710267" y="64347"/>
                    <a:pt x="1744547" y="64848"/>
                    <a:pt x="1778000" y="71120"/>
                  </a:cubicBezTo>
                  <a:cubicBezTo>
                    <a:pt x="1850687" y="84749"/>
                    <a:pt x="1827775" y="113810"/>
                    <a:pt x="1849120" y="71120"/>
                  </a:cubicBezTo>
                </a:path>
              </a:pathLst>
            </a:custGeom>
            <a:noFill/>
            <a:ln w="127000" cap="rnd">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N"/>
            </a:p>
          </p:txBody>
        </p:sp>
        <p:pic>
          <p:nvPicPr>
            <p:cNvPr id="26" name="Picture 25">
              <a:extLst>
                <a:ext uri="{FF2B5EF4-FFF2-40B4-BE49-F238E27FC236}">
                  <a16:creationId xmlns:a16="http://schemas.microsoft.com/office/drawing/2014/main" id="{4D515830-2D8E-49AC-15FE-95F0E9732E7B}"/>
                </a:ext>
              </a:extLst>
            </p:cNvPr>
            <p:cNvPicPr>
              <a:picLocks noChangeAspect="1"/>
            </p:cNvPicPr>
            <p:nvPr/>
          </p:nvPicPr>
          <p:blipFill rotWithShape="1">
            <a:blip r:embed="rId3"/>
            <a:srcRect t="74312"/>
            <a:stretch/>
          </p:blipFill>
          <p:spPr>
            <a:xfrm>
              <a:off x="3960091" y="4635944"/>
              <a:ext cx="1988456" cy="510792"/>
            </a:xfrm>
            <a:prstGeom prst="rect">
              <a:avLst/>
            </a:prstGeom>
          </p:spPr>
        </p:pic>
      </p:grpSp>
      <p:cxnSp>
        <p:nvCxnSpPr>
          <p:cNvPr id="29" name="Straight Connector 28">
            <a:extLst>
              <a:ext uri="{FF2B5EF4-FFF2-40B4-BE49-F238E27FC236}">
                <a16:creationId xmlns:a16="http://schemas.microsoft.com/office/drawing/2014/main" id="{DF850678-827E-10F0-0735-4F02B4640C00}"/>
              </a:ext>
            </a:extLst>
          </p:cNvPr>
          <p:cNvCxnSpPr>
            <a:cxnSpLocks/>
          </p:cNvCxnSpPr>
          <p:nvPr/>
        </p:nvCxnSpPr>
        <p:spPr>
          <a:xfrm>
            <a:off x="3008374" y="2702523"/>
            <a:ext cx="742791" cy="1307154"/>
          </a:xfrm>
          <a:prstGeom prst="line">
            <a:avLst/>
          </a:prstGeom>
          <a:ln w="127000"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93AFE46-AD77-2FE3-713A-72A0ACD6EE78}"/>
              </a:ext>
            </a:extLst>
          </p:cNvPr>
          <p:cNvCxnSpPr>
            <a:cxnSpLocks/>
          </p:cNvCxnSpPr>
          <p:nvPr/>
        </p:nvCxnSpPr>
        <p:spPr>
          <a:xfrm flipH="1">
            <a:off x="3751165" y="3534646"/>
            <a:ext cx="1677680" cy="455074"/>
          </a:xfrm>
          <a:prstGeom prst="line">
            <a:avLst/>
          </a:prstGeom>
          <a:ln w="88900" cap="rnd">
            <a:solidFill>
              <a:srgbClr val="C00000"/>
            </a:solidFill>
            <a:prstDash val="sysDot"/>
            <a:headEnd type="triangl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D2F5BD3-9473-2521-0EC0-000B8B622944}"/>
              </a:ext>
            </a:extLst>
          </p:cNvPr>
          <p:cNvCxnSpPr>
            <a:cxnSpLocks/>
          </p:cNvCxnSpPr>
          <p:nvPr/>
        </p:nvCxnSpPr>
        <p:spPr>
          <a:xfrm flipH="1">
            <a:off x="3751165" y="2595478"/>
            <a:ext cx="868977" cy="1377583"/>
          </a:xfrm>
          <a:prstGeom prst="line">
            <a:avLst/>
          </a:prstGeom>
          <a:ln w="88900" cap="rnd">
            <a:solidFill>
              <a:schemeClr val="tx1"/>
            </a:solidFill>
            <a:prstDash val="sysDot"/>
            <a:headEnd type="triangl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81273D61-0C2B-4C3C-7243-B1805501D6F3}"/>
              </a:ext>
            </a:extLst>
          </p:cNvPr>
          <p:cNvCxnSpPr>
            <a:cxnSpLocks/>
          </p:cNvCxnSpPr>
          <p:nvPr/>
        </p:nvCxnSpPr>
        <p:spPr>
          <a:xfrm flipH="1" flipV="1">
            <a:off x="4448894" y="3117128"/>
            <a:ext cx="342495" cy="450202"/>
          </a:xfrm>
          <a:prstGeom prst="line">
            <a:avLst/>
          </a:prstGeom>
          <a:ln w="101600">
            <a:solidFill>
              <a:srgbClr val="C00000"/>
            </a:solidFill>
            <a:headEnd type="triangle"/>
          </a:ln>
        </p:spPr>
        <p:style>
          <a:lnRef idx="1">
            <a:schemeClr val="accent1"/>
          </a:lnRef>
          <a:fillRef idx="0">
            <a:schemeClr val="accent1"/>
          </a:fillRef>
          <a:effectRef idx="0">
            <a:schemeClr val="accent1"/>
          </a:effectRef>
          <a:fontRef idx="minor">
            <a:schemeClr val="tx1"/>
          </a:fontRef>
        </p:style>
      </p:cxnSp>
      <p:cxnSp>
        <p:nvCxnSpPr>
          <p:cNvPr id="1032" name="Straight Connector 1031">
            <a:extLst>
              <a:ext uri="{FF2B5EF4-FFF2-40B4-BE49-F238E27FC236}">
                <a16:creationId xmlns:a16="http://schemas.microsoft.com/office/drawing/2014/main" id="{5D7FFE50-48D0-B660-C687-8399B1394681}"/>
              </a:ext>
            </a:extLst>
          </p:cNvPr>
          <p:cNvCxnSpPr>
            <a:cxnSpLocks/>
          </p:cNvCxnSpPr>
          <p:nvPr/>
        </p:nvCxnSpPr>
        <p:spPr>
          <a:xfrm>
            <a:off x="7360785" y="2702523"/>
            <a:ext cx="742791" cy="1307154"/>
          </a:xfrm>
          <a:prstGeom prst="line">
            <a:avLst/>
          </a:prstGeom>
          <a:ln w="127000"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3" name="Straight Connector 1032">
            <a:extLst>
              <a:ext uri="{FF2B5EF4-FFF2-40B4-BE49-F238E27FC236}">
                <a16:creationId xmlns:a16="http://schemas.microsoft.com/office/drawing/2014/main" id="{7D662970-92DF-D2EA-BFC6-E0D000DCA363}"/>
              </a:ext>
            </a:extLst>
          </p:cNvPr>
          <p:cNvCxnSpPr>
            <a:cxnSpLocks/>
          </p:cNvCxnSpPr>
          <p:nvPr/>
        </p:nvCxnSpPr>
        <p:spPr>
          <a:xfrm flipH="1">
            <a:off x="8190277" y="3117128"/>
            <a:ext cx="783124" cy="827585"/>
          </a:xfrm>
          <a:prstGeom prst="line">
            <a:avLst/>
          </a:prstGeom>
          <a:ln w="88900" cap="rnd">
            <a:solidFill>
              <a:schemeClr val="tx1"/>
            </a:solidFill>
            <a:prstDash val="sysDot"/>
            <a:headEnd type="triangle"/>
          </a:ln>
        </p:spPr>
        <p:style>
          <a:lnRef idx="1">
            <a:schemeClr val="accent1"/>
          </a:lnRef>
          <a:fillRef idx="0">
            <a:schemeClr val="accent1"/>
          </a:fillRef>
          <a:effectRef idx="0">
            <a:schemeClr val="accent1"/>
          </a:effectRef>
          <a:fontRef idx="minor">
            <a:schemeClr val="tx1"/>
          </a:fontRef>
        </p:style>
      </p:cxnSp>
      <p:cxnSp>
        <p:nvCxnSpPr>
          <p:cNvPr id="1035" name="Straight Connector 1034">
            <a:extLst>
              <a:ext uri="{FF2B5EF4-FFF2-40B4-BE49-F238E27FC236}">
                <a16:creationId xmlns:a16="http://schemas.microsoft.com/office/drawing/2014/main" id="{E8C71BA1-0771-43CE-48C7-548644B09B09}"/>
              </a:ext>
            </a:extLst>
          </p:cNvPr>
          <p:cNvCxnSpPr>
            <a:cxnSpLocks/>
          </p:cNvCxnSpPr>
          <p:nvPr/>
        </p:nvCxnSpPr>
        <p:spPr>
          <a:xfrm>
            <a:off x="7074054" y="3831097"/>
            <a:ext cx="1019445" cy="191024"/>
          </a:xfrm>
          <a:prstGeom prst="line">
            <a:avLst/>
          </a:prstGeom>
          <a:ln w="88900" cap="rnd">
            <a:solidFill>
              <a:schemeClr val="tx1"/>
            </a:solidFill>
            <a:prstDash val="sysDot"/>
            <a:headEnd type="triangle"/>
          </a:ln>
        </p:spPr>
        <p:style>
          <a:lnRef idx="1">
            <a:schemeClr val="accent1"/>
          </a:lnRef>
          <a:fillRef idx="0">
            <a:schemeClr val="accent1"/>
          </a:fillRef>
          <a:effectRef idx="0">
            <a:schemeClr val="accent1"/>
          </a:effectRef>
          <a:fontRef idx="minor">
            <a:schemeClr val="tx1"/>
          </a:fontRef>
        </p:style>
      </p:cxnSp>
      <p:cxnSp>
        <p:nvCxnSpPr>
          <p:cNvPr id="1038" name="Straight Connector 1037">
            <a:extLst>
              <a:ext uri="{FF2B5EF4-FFF2-40B4-BE49-F238E27FC236}">
                <a16:creationId xmlns:a16="http://schemas.microsoft.com/office/drawing/2014/main" id="{902EE262-7787-BFF3-0FE4-2794471CB71B}"/>
              </a:ext>
            </a:extLst>
          </p:cNvPr>
          <p:cNvCxnSpPr>
            <a:cxnSpLocks/>
          </p:cNvCxnSpPr>
          <p:nvPr/>
        </p:nvCxnSpPr>
        <p:spPr>
          <a:xfrm flipH="1">
            <a:off x="8126538" y="2939188"/>
            <a:ext cx="215484" cy="1070489"/>
          </a:xfrm>
          <a:prstGeom prst="line">
            <a:avLst/>
          </a:prstGeom>
          <a:ln w="88900" cap="rnd">
            <a:solidFill>
              <a:schemeClr val="tx1"/>
            </a:solidFill>
            <a:prstDash val="sysDot"/>
            <a:headEnd type="triangle"/>
          </a:ln>
        </p:spPr>
        <p:style>
          <a:lnRef idx="1">
            <a:schemeClr val="accent1"/>
          </a:lnRef>
          <a:fillRef idx="0">
            <a:schemeClr val="accent1"/>
          </a:fillRef>
          <a:effectRef idx="0">
            <a:schemeClr val="accent1"/>
          </a:effectRef>
          <a:fontRef idx="minor">
            <a:schemeClr val="tx1"/>
          </a:fontRef>
        </p:style>
      </p:cxnSp>
      <p:cxnSp>
        <p:nvCxnSpPr>
          <p:cNvPr id="1044" name="Straight Connector 1043">
            <a:extLst>
              <a:ext uri="{FF2B5EF4-FFF2-40B4-BE49-F238E27FC236}">
                <a16:creationId xmlns:a16="http://schemas.microsoft.com/office/drawing/2014/main" id="{CC19EB0E-DF55-FF66-4ABF-9E7A0CDC7826}"/>
              </a:ext>
            </a:extLst>
          </p:cNvPr>
          <p:cNvCxnSpPr>
            <a:cxnSpLocks/>
          </p:cNvCxnSpPr>
          <p:nvPr/>
        </p:nvCxnSpPr>
        <p:spPr>
          <a:xfrm flipH="1">
            <a:off x="8103576" y="3724158"/>
            <a:ext cx="990941" cy="285519"/>
          </a:xfrm>
          <a:prstGeom prst="line">
            <a:avLst/>
          </a:prstGeom>
          <a:ln w="88900" cap="rnd">
            <a:solidFill>
              <a:schemeClr val="tx1"/>
            </a:solidFill>
            <a:prstDash val="sysDot"/>
            <a:headEnd type="triangle"/>
          </a:ln>
        </p:spPr>
        <p:style>
          <a:lnRef idx="1">
            <a:schemeClr val="accent1"/>
          </a:lnRef>
          <a:fillRef idx="0">
            <a:schemeClr val="accent1"/>
          </a:fillRef>
          <a:effectRef idx="0">
            <a:schemeClr val="accent1"/>
          </a:effectRef>
          <a:fontRef idx="minor">
            <a:schemeClr val="tx1"/>
          </a:fontRef>
        </p:style>
      </p:cxnSp>
      <p:cxnSp>
        <p:nvCxnSpPr>
          <p:cNvPr id="1055" name="Straight Connector 1054">
            <a:extLst>
              <a:ext uri="{FF2B5EF4-FFF2-40B4-BE49-F238E27FC236}">
                <a16:creationId xmlns:a16="http://schemas.microsoft.com/office/drawing/2014/main" id="{24892F05-9B05-A48A-C4CA-AA74738B9647}"/>
              </a:ext>
            </a:extLst>
          </p:cNvPr>
          <p:cNvCxnSpPr>
            <a:cxnSpLocks/>
          </p:cNvCxnSpPr>
          <p:nvPr/>
        </p:nvCxnSpPr>
        <p:spPr>
          <a:xfrm>
            <a:off x="7066327" y="3421371"/>
            <a:ext cx="1034627" cy="578466"/>
          </a:xfrm>
          <a:prstGeom prst="line">
            <a:avLst/>
          </a:prstGeom>
          <a:ln w="88900" cap="rnd">
            <a:solidFill>
              <a:schemeClr val="tx1"/>
            </a:solidFill>
            <a:prstDash val="sysDot"/>
            <a:headEnd type="triangle"/>
          </a:ln>
        </p:spPr>
        <p:style>
          <a:lnRef idx="1">
            <a:schemeClr val="accent1"/>
          </a:lnRef>
          <a:fillRef idx="0">
            <a:schemeClr val="accent1"/>
          </a:fillRef>
          <a:effectRef idx="0">
            <a:schemeClr val="accent1"/>
          </a:effectRef>
          <a:fontRef idx="minor">
            <a:schemeClr val="tx1"/>
          </a:fontRef>
        </p:style>
      </p:cxnSp>
      <p:sp>
        <p:nvSpPr>
          <p:cNvPr id="1059" name="矩形 97">
            <a:extLst>
              <a:ext uri="{FF2B5EF4-FFF2-40B4-BE49-F238E27FC236}">
                <a16:creationId xmlns:a16="http://schemas.microsoft.com/office/drawing/2014/main" id="{A564AA9A-B91B-3230-283C-42F264C87948}"/>
              </a:ext>
            </a:extLst>
          </p:cNvPr>
          <p:cNvSpPr/>
          <p:nvPr/>
        </p:nvSpPr>
        <p:spPr>
          <a:xfrm>
            <a:off x="1673301" y="5487798"/>
            <a:ext cx="8845398" cy="646331"/>
          </a:xfrm>
          <a:prstGeom prst="rect">
            <a:avLst/>
          </a:prstGeom>
          <a:noFill/>
        </p:spPr>
        <p:txBody>
          <a:bodyPr wrap="square">
            <a:spAutoFit/>
          </a:bodyPr>
          <a:lstStyle/>
          <a:p>
            <a:pPr marL="285750" indent="-285750">
              <a:buFont typeface="Arial" panose="020B0604020202020204" pitchFamily="34" charset="0"/>
              <a:buChar char="•"/>
            </a:pPr>
            <a:r>
              <a:rPr lang="en-US" sz="1800" kern="0" dirty="0">
                <a:effectLst/>
                <a:latin typeface="Georgia" panose="02040502050405020303" pitchFamily="18" charset="0"/>
                <a:ea typeface="DengXian" panose="02010600030101010101" pitchFamily="2" charset="-122"/>
              </a:rPr>
              <a:t>Recent advances in acoustic metamaterials allow us to control wave propagation </a:t>
            </a:r>
            <a:r>
              <a:rPr lang="en-US" sz="1800" b="1" kern="0" dirty="0">
                <a:effectLst/>
                <a:latin typeface="Georgia" panose="02040502050405020303" pitchFamily="18" charset="0"/>
                <a:ea typeface="DengXian" panose="02010600030101010101" pitchFamily="2" charset="-122"/>
              </a:rPr>
              <a:t>in a programmable way.</a:t>
            </a:r>
            <a:endParaRPr lang="en-US" b="1" dirty="0">
              <a:latin typeface="Georgia" panose="02040502050405020303" pitchFamily="18" charset="0"/>
            </a:endParaRPr>
          </a:p>
        </p:txBody>
      </p:sp>
      <p:sp>
        <p:nvSpPr>
          <p:cNvPr id="1060" name="矩形 23">
            <a:extLst>
              <a:ext uri="{FF2B5EF4-FFF2-40B4-BE49-F238E27FC236}">
                <a16:creationId xmlns:a16="http://schemas.microsoft.com/office/drawing/2014/main" id="{3294747B-41CF-78A9-D699-772186DFFA60}"/>
              </a:ext>
            </a:extLst>
          </p:cNvPr>
          <p:cNvSpPr/>
          <p:nvPr/>
        </p:nvSpPr>
        <p:spPr>
          <a:xfrm>
            <a:off x="2544745" y="4774584"/>
            <a:ext cx="2412840" cy="369332"/>
          </a:xfrm>
          <a:prstGeom prst="rect">
            <a:avLst/>
          </a:prstGeom>
        </p:spPr>
        <p:txBody>
          <a:bodyPr wrap="none">
            <a:spAutoFit/>
          </a:bodyPr>
          <a:lstStyle/>
          <a:p>
            <a:r>
              <a:rPr lang="en-US" sz="1800" b="1" dirty="0">
                <a:effectLst/>
                <a:latin typeface="Georgia" panose="02040502050405020303" pitchFamily="18" charset="0"/>
              </a:rPr>
              <a:t>redirect reflection </a:t>
            </a:r>
            <a:endParaRPr lang="en-US" b="1" dirty="0">
              <a:latin typeface="Georgia" panose="02040502050405020303" pitchFamily="18" charset="0"/>
            </a:endParaRPr>
          </a:p>
        </p:txBody>
      </p:sp>
      <p:sp>
        <p:nvSpPr>
          <p:cNvPr id="1061" name="矩形 23">
            <a:extLst>
              <a:ext uri="{FF2B5EF4-FFF2-40B4-BE49-F238E27FC236}">
                <a16:creationId xmlns:a16="http://schemas.microsoft.com/office/drawing/2014/main" id="{B0FD893D-FF1A-A900-7A92-C17A220F1003}"/>
              </a:ext>
            </a:extLst>
          </p:cNvPr>
          <p:cNvSpPr/>
          <p:nvPr/>
        </p:nvSpPr>
        <p:spPr>
          <a:xfrm>
            <a:off x="7062665" y="4803211"/>
            <a:ext cx="2558714" cy="369332"/>
          </a:xfrm>
          <a:prstGeom prst="rect">
            <a:avLst/>
          </a:prstGeom>
        </p:spPr>
        <p:txBody>
          <a:bodyPr wrap="none">
            <a:spAutoFit/>
          </a:bodyPr>
          <a:lstStyle/>
          <a:p>
            <a:r>
              <a:rPr lang="en-US" sz="1800" b="1" dirty="0">
                <a:effectLst/>
                <a:latin typeface="Georgia" panose="02040502050405020303" pitchFamily="18" charset="0"/>
              </a:rPr>
              <a:t>suppress scattering </a:t>
            </a:r>
            <a:endParaRPr lang="en-US" b="1" dirty="0">
              <a:latin typeface="Georgia" panose="02040502050405020303" pitchFamily="18" charset="0"/>
            </a:endParaRPr>
          </a:p>
        </p:txBody>
      </p:sp>
      <p:grpSp>
        <p:nvGrpSpPr>
          <p:cNvPr id="1080" name="Group 1079">
            <a:extLst>
              <a:ext uri="{FF2B5EF4-FFF2-40B4-BE49-F238E27FC236}">
                <a16:creationId xmlns:a16="http://schemas.microsoft.com/office/drawing/2014/main" id="{0634DF16-B65D-CB9C-DA57-A372A9A35CF1}"/>
              </a:ext>
            </a:extLst>
          </p:cNvPr>
          <p:cNvGrpSpPr/>
          <p:nvPr/>
        </p:nvGrpSpPr>
        <p:grpSpPr>
          <a:xfrm rot="21313613">
            <a:off x="8165535" y="2556997"/>
            <a:ext cx="317097" cy="319570"/>
            <a:chOff x="5622555" y="4323161"/>
            <a:chExt cx="505470" cy="509412"/>
          </a:xfrm>
        </p:grpSpPr>
        <p:cxnSp>
          <p:nvCxnSpPr>
            <p:cNvPr id="1081" name="Straight Connector 1080">
              <a:extLst>
                <a:ext uri="{FF2B5EF4-FFF2-40B4-BE49-F238E27FC236}">
                  <a16:creationId xmlns:a16="http://schemas.microsoft.com/office/drawing/2014/main" id="{5578E3BC-8625-D50A-54D2-BB2E9F9CBF20}"/>
                </a:ext>
              </a:extLst>
            </p:cNvPr>
            <p:cNvCxnSpPr>
              <a:cxnSpLocks/>
            </p:cNvCxnSpPr>
            <p:nvPr/>
          </p:nvCxnSpPr>
          <p:spPr>
            <a:xfrm flipH="1" flipV="1">
              <a:off x="5663362" y="4323161"/>
              <a:ext cx="429512" cy="509412"/>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cxnSp>
          <p:nvCxnSpPr>
            <p:cNvPr id="1082" name="Straight Connector 1081">
              <a:extLst>
                <a:ext uri="{FF2B5EF4-FFF2-40B4-BE49-F238E27FC236}">
                  <a16:creationId xmlns:a16="http://schemas.microsoft.com/office/drawing/2014/main" id="{0616F212-027C-A8BC-A617-01AA111AAA1C}"/>
                </a:ext>
              </a:extLst>
            </p:cNvPr>
            <p:cNvCxnSpPr>
              <a:cxnSpLocks/>
            </p:cNvCxnSpPr>
            <p:nvPr/>
          </p:nvCxnSpPr>
          <p:spPr>
            <a:xfrm flipV="1">
              <a:off x="5622555" y="4351509"/>
              <a:ext cx="505470" cy="453946"/>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grpSp>
      <p:grpSp>
        <p:nvGrpSpPr>
          <p:cNvPr id="1083" name="Group 1082">
            <a:extLst>
              <a:ext uri="{FF2B5EF4-FFF2-40B4-BE49-F238E27FC236}">
                <a16:creationId xmlns:a16="http://schemas.microsoft.com/office/drawing/2014/main" id="{5F43BF49-B361-EDCE-F59D-C12B117EC227}"/>
              </a:ext>
            </a:extLst>
          </p:cNvPr>
          <p:cNvGrpSpPr/>
          <p:nvPr/>
        </p:nvGrpSpPr>
        <p:grpSpPr>
          <a:xfrm rot="21313613">
            <a:off x="9009850" y="2890767"/>
            <a:ext cx="317097" cy="319570"/>
            <a:chOff x="5622555" y="4323161"/>
            <a:chExt cx="505470" cy="509412"/>
          </a:xfrm>
        </p:grpSpPr>
        <p:cxnSp>
          <p:nvCxnSpPr>
            <p:cNvPr id="1084" name="Straight Connector 1083">
              <a:extLst>
                <a:ext uri="{FF2B5EF4-FFF2-40B4-BE49-F238E27FC236}">
                  <a16:creationId xmlns:a16="http://schemas.microsoft.com/office/drawing/2014/main" id="{3B8C05DC-61A5-4DBF-D93F-403F6E0E8DC8}"/>
                </a:ext>
              </a:extLst>
            </p:cNvPr>
            <p:cNvCxnSpPr>
              <a:cxnSpLocks/>
            </p:cNvCxnSpPr>
            <p:nvPr/>
          </p:nvCxnSpPr>
          <p:spPr>
            <a:xfrm flipH="1" flipV="1">
              <a:off x="5663362" y="4323161"/>
              <a:ext cx="429512" cy="509412"/>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cxnSp>
          <p:nvCxnSpPr>
            <p:cNvPr id="1085" name="Straight Connector 1084">
              <a:extLst>
                <a:ext uri="{FF2B5EF4-FFF2-40B4-BE49-F238E27FC236}">
                  <a16:creationId xmlns:a16="http://schemas.microsoft.com/office/drawing/2014/main" id="{0E5D2B62-D0AD-4C09-36DE-B5A513E9485B}"/>
                </a:ext>
              </a:extLst>
            </p:cNvPr>
            <p:cNvCxnSpPr>
              <a:cxnSpLocks/>
            </p:cNvCxnSpPr>
            <p:nvPr/>
          </p:nvCxnSpPr>
          <p:spPr>
            <a:xfrm flipV="1">
              <a:off x="5622555" y="4351509"/>
              <a:ext cx="505470" cy="453946"/>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grpSp>
      <p:grpSp>
        <p:nvGrpSpPr>
          <p:cNvPr id="1086" name="Group 1085">
            <a:extLst>
              <a:ext uri="{FF2B5EF4-FFF2-40B4-BE49-F238E27FC236}">
                <a16:creationId xmlns:a16="http://schemas.microsoft.com/office/drawing/2014/main" id="{7286A8D6-24DA-3F61-33A8-2C537B4860C2}"/>
              </a:ext>
            </a:extLst>
          </p:cNvPr>
          <p:cNvGrpSpPr/>
          <p:nvPr/>
        </p:nvGrpSpPr>
        <p:grpSpPr>
          <a:xfrm rot="21313613">
            <a:off x="9130789" y="3554323"/>
            <a:ext cx="317097" cy="319570"/>
            <a:chOff x="5622555" y="4323161"/>
            <a:chExt cx="505470" cy="509412"/>
          </a:xfrm>
        </p:grpSpPr>
        <p:cxnSp>
          <p:nvCxnSpPr>
            <p:cNvPr id="1087" name="Straight Connector 1086">
              <a:extLst>
                <a:ext uri="{FF2B5EF4-FFF2-40B4-BE49-F238E27FC236}">
                  <a16:creationId xmlns:a16="http://schemas.microsoft.com/office/drawing/2014/main" id="{15AD2280-D782-F8A8-D26C-6452CA9D17AD}"/>
                </a:ext>
              </a:extLst>
            </p:cNvPr>
            <p:cNvCxnSpPr>
              <a:cxnSpLocks/>
            </p:cNvCxnSpPr>
            <p:nvPr/>
          </p:nvCxnSpPr>
          <p:spPr>
            <a:xfrm flipH="1" flipV="1">
              <a:off x="5663362" y="4323161"/>
              <a:ext cx="429512" cy="509412"/>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cxnSp>
          <p:nvCxnSpPr>
            <p:cNvPr id="1088" name="Straight Connector 1087">
              <a:extLst>
                <a:ext uri="{FF2B5EF4-FFF2-40B4-BE49-F238E27FC236}">
                  <a16:creationId xmlns:a16="http://schemas.microsoft.com/office/drawing/2014/main" id="{6FD6111D-7550-6640-19DF-07D78F826FE0}"/>
                </a:ext>
              </a:extLst>
            </p:cNvPr>
            <p:cNvCxnSpPr>
              <a:cxnSpLocks/>
            </p:cNvCxnSpPr>
            <p:nvPr/>
          </p:nvCxnSpPr>
          <p:spPr>
            <a:xfrm flipV="1">
              <a:off x="5622555" y="4351509"/>
              <a:ext cx="505470" cy="453946"/>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grpSp>
      <p:grpSp>
        <p:nvGrpSpPr>
          <p:cNvPr id="1089" name="Group 1088">
            <a:extLst>
              <a:ext uri="{FF2B5EF4-FFF2-40B4-BE49-F238E27FC236}">
                <a16:creationId xmlns:a16="http://schemas.microsoft.com/office/drawing/2014/main" id="{0EC299C7-A4CA-B64B-E97C-251182B54A04}"/>
              </a:ext>
            </a:extLst>
          </p:cNvPr>
          <p:cNvGrpSpPr/>
          <p:nvPr/>
        </p:nvGrpSpPr>
        <p:grpSpPr>
          <a:xfrm rot="21313613">
            <a:off x="6850215" y="3021986"/>
            <a:ext cx="317097" cy="319570"/>
            <a:chOff x="5622555" y="4323161"/>
            <a:chExt cx="505470" cy="509412"/>
          </a:xfrm>
        </p:grpSpPr>
        <p:cxnSp>
          <p:nvCxnSpPr>
            <p:cNvPr id="1090" name="Straight Connector 1089">
              <a:extLst>
                <a:ext uri="{FF2B5EF4-FFF2-40B4-BE49-F238E27FC236}">
                  <a16:creationId xmlns:a16="http://schemas.microsoft.com/office/drawing/2014/main" id="{47FFB902-D489-70D9-0465-7E8E04A5D8FA}"/>
                </a:ext>
              </a:extLst>
            </p:cNvPr>
            <p:cNvCxnSpPr>
              <a:cxnSpLocks/>
            </p:cNvCxnSpPr>
            <p:nvPr/>
          </p:nvCxnSpPr>
          <p:spPr>
            <a:xfrm flipH="1" flipV="1">
              <a:off x="5663362" y="4323161"/>
              <a:ext cx="429512" cy="509412"/>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cxnSp>
          <p:nvCxnSpPr>
            <p:cNvPr id="1091" name="Straight Connector 1090">
              <a:extLst>
                <a:ext uri="{FF2B5EF4-FFF2-40B4-BE49-F238E27FC236}">
                  <a16:creationId xmlns:a16="http://schemas.microsoft.com/office/drawing/2014/main" id="{6B206C73-42D2-5A4D-4573-0DFB9A7CD722}"/>
                </a:ext>
              </a:extLst>
            </p:cNvPr>
            <p:cNvCxnSpPr>
              <a:cxnSpLocks/>
            </p:cNvCxnSpPr>
            <p:nvPr/>
          </p:nvCxnSpPr>
          <p:spPr>
            <a:xfrm flipV="1">
              <a:off x="5622555" y="4351509"/>
              <a:ext cx="505470" cy="453946"/>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grpSp>
      <p:grpSp>
        <p:nvGrpSpPr>
          <p:cNvPr id="1092" name="Group 1091">
            <a:extLst>
              <a:ext uri="{FF2B5EF4-FFF2-40B4-BE49-F238E27FC236}">
                <a16:creationId xmlns:a16="http://schemas.microsoft.com/office/drawing/2014/main" id="{D4AC3F27-A747-AA49-6576-C6A5C61A22DC}"/>
              </a:ext>
            </a:extLst>
          </p:cNvPr>
          <p:cNvGrpSpPr/>
          <p:nvPr/>
        </p:nvGrpSpPr>
        <p:grpSpPr>
          <a:xfrm rot="21313613">
            <a:off x="6580286" y="3579969"/>
            <a:ext cx="317097" cy="319570"/>
            <a:chOff x="5622555" y="4323161"/>
            <a:chExt cx="505470" cy="509412"/>
          </a:xfrm>
        </p:grpSpPr>
        <p:cxnSp>
          <p:nvCxnSpPr>
            <p:cNvPr id="1093" name="Straight Connector 1092">
              <a:extLst>
                <a:ext uri="{FF2B5EF4-FFF2-40B4-BE49-F238E27FC236}">
                  <a16:creationId xmlns:a16="http://schemas.microsoft.com/office/drawing/2014/main" id="{853A8226-6A01-0CE0-4DE5-1370EA4A4E9B}"/>
                </a:ext>
              </a:extLst>
            </p:cNvPr>
            <p:cNvCxnSpPr>
              <a:cxnSpLocks/>
            </p:cNvCxnSpPr>
            <p:nvPr/>
          </p:nvCxnSpPr>
          <p:spPr>
            <a:xfrm flipH="1" flipV="1">
              <a:off x="5663362" y="4323161"/>
              <a:ext cx="429512" cy="509412"/>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cxnSp>
          <p:nvCxnSpPr>
            <p:cNvPr id="1094" name="Straight Connector 1093">
              <a:extLst>
                <a:ext uri="{FF2B5EF4-FFF2-40B4-BE49-F238E27FC236}">
                  <a16:creationId xmlns:a16="http://schemas.microsoft.com/office/drawing/2014/main" id="{2EA1BF0A-3D18-D4EB-C6C3-ACAA43F515DB}"/>
                </a:ext>
              </a:extLst>
            </p:cNvPr>
            <p:cNvCxnSpPr>
              <a:cxnSpLocks/>
            </p:cNvCxnSpPr>
            <p:nvPr/>
          </p:nvCxnSpPr>
          <p:spPr>
            <a:xfrm flipV="1">
              <a:off x="5622555" y="4351509"/>
              <a:ext cx="505470" cy="453946"/>
            </a:xfrm>
            <a:prstGeom prst="line">
              <a:avLst/>
            </a:prstGeom>
            <a:ln w="88900">
              <a:solidFill>
                <a:srgbClr val="C00000"/>
              </a:solidFill>
              <a:head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7413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369124" y="0"/>
            <a:ext cx="11822875" cy="900979"/>
          </a:xfrm>
        </p:spPr>
        <p:txBody>
          <a:bodyPr>
            <a:normAutofit/>
          </a:bodyPr>
          <a:lstStyle/>
          <a:p>
            <a:r>
              <a:rPr lang="en-US" altLang="zh-CN" dirty="0"/>
              <a:t>Existing Approaches</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6</a:t>
            </a:fld>
            <a:endParaRPr lang="zh-CN" altLang="en-US"/>
          </a:p>
        </p:txBody>
      </p:sp>
      <p:sp>
        <p:nvSpPr>
          <p:cNvPr id="14" name="TextBox 13">
            <a:extLst>
              <a:ext uri="{FF2B5EF4-FFF2-40B4-BE49-F238E27FC236}">
                <a16:creationId xmlns:a16="http://schemas.microsoft.com/office/drawing/2014/main" id="{E2005C10-E8D3-2B21-5341-B6EBD7A14039}"/>
              </a:ext>
            </a:extLst>
          </p:cNvPr>
          <p:cNvSpPr txBox="1"/>
          <p:nvPr/>
        </p:nvSpPr>
        <p:spPr>
          <a:xfrm>
            <a:off x="369124" y="900979"/>
            <a:ext cx="11158847" cy="1382366"/>
          </a:xfrm>
          <a:prstGeom prst="rect">
            <a:avLst/>
          </a:prstGeom>
          <a:noFill/>
        </p:spPr>
        <p:txBody>
          <a:bodyPr wrap="square">
            <a:spAutoFit/>
          </a:bodyPr>
          <a:lstStyle/>
          <a:p>
            <a:pPr>
              <a:lnSpc>
                <a:spcPct val="120000"/>
              </a:lnSpc>
            </a:pPr>
            <a:r>
              <a:rPr lang="en-US" sz="2400" dirty="0">
                <a:effectLst/>
                <a:latin typeface="Georgia" panose="02040502050405020303" pitchFamily="18" charset="0"/>
              </a:rPr>
              <a:t>Two perspectives to achieving AFM (Acoustic Field Manipulation): </a:t>
            </a:r>
            <a:endParaRPr lang="en-US" sz="2400" b="1" dirty="0">
              <a:latin typeface="Georgia" panose="02040502050405020303" pitchFamily="18" charset="0"/>
            </a:endParaRPr>
          </a:p>
          <a:p>
            <a:pPr marL="457200" indent="-457200">
              <a:lnSpc>
                <a:spcPct val="120000"/>
              </a:lnSpc>
              <a:buFont typeface="+mj-lt"/>
              <a:buAutoNum type="arabicPeriod"/>
            </a:pPr>
            <a:r>
              <a:rPr lang="en-US" sz="2400" b="1" dirty="0">
                <a:latin typeface="Georgia" panose="02040502050405020303" pitchFamily="18" charset="0"/>
              </a:rPr>
              <a:t>W</a:t>
            </a:r>
            <a:r>
              <a:rPr lang="en-US" sz="2400" b="1" dirty="0">
                <a:effectLst/>
                <a:latin typeface="Georgia" panose="02040502050405020303" pitchFamily="18" charset="0"/>
              </a:rPr>
              <a:t>ave </a:t>
            </a:r>
            <a:r>
              <a:rPr lang="en-US" sz="2400" b="1" dirty="0">
                <a:latin typeface="Georgia" panose="02040502050405020303" pitchFamily="18" charset="0"/>
              </a:rPr>
              <a:t>P</a:t>
            </a:r>
            <a:r>
              <a:rPr lang="en-US" sz="2400" b="1" dirty="0">
                <a:effectLst/>
                <a:latin typeface="Georgia" panose="02040502050405020303" pitchFamily="18" charset="0"/>
              </a:rPr>
              <a:t>ropagation </a:t>
            </a:r>
          </a:p>
          <a:p>
            <a:pPr marL="457200" indent="-457200">
              <a:lnSpc>
                <a:spcPct val="120000"/>
              </a:lnSpc>
              <a:buFont typeface="+mj-lt"/>
              <a:buAutoNum type="arabicPeriod"/>
            </a:pPr>
            <a:r>
              <a:rPr lang="en-US" sz="2400" b="1" dirty="0">
                <a:latin typeface="Georgia" panose="02040502050405020303" pitchFamily="18" charset="0"/>
              </a:rPr>
              <a:t>Source Projection</a:t>
            </a:r>
            <a:endParaRPr lang="en-US" sz="2400" b="1" dirty="0">
              <a:effectLst/>
              <a:latin typeface="Georgia" panose="02040502050405020303" pitchFamily="18" charset="0"/>
            </a:endParaRPr>
          </a:p>
        </p:txBody>
      </p:sp>
      <p:sp>
        <p:nvSpPr>
          <p:cNvPr id="3" name="Rectangle 2">
            <a:extLst>
              <a:ext uri="{FF2B5EF4-FFF2-40B4-BE49-F238E27FC236}">
                <a16:creationId xmlns:a16="http://schemas.microsoft.com/office/drawing/2014/main" id="{7B42B0E8-BC2B-C1AA-882E-153DFAC97950}"/>
              </a:ext>
            </a:extLst>
          </p:cNvPr>
          <p:cNvSpPr>
            <a:spLocks noChangeArrowheads="1"/>
          </p:cNvSpPr>
          <p:nvPr/>
        </p:nvSpPr>
        <p:spPr bwMode="auto">
          <a:xfrm>
            <a:off x="3312161" y="2481460"/>
            <a:ext cx="2787254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CN"/>
          </a:p>
        </p:txBody>
      </p:sp>
      <p:pic>
        <p:nvPicPr>
          <p:cNvPr id="4097" name="Picture 1" descr="A picture containing diagram&#10;&#10;Description automatically generated">
            <a:extLst>
              <a:ext uri="{FF2B5EF4-FFF2-40B4-BE49-F238E27FC236}">
                <a16:creationId xmlns:a16="http://schemas.microsoft.com/office/drawing/2014/main" id="{CB508BD1-D1A7-52A1-014D-09C198E391E2}"/>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3221643" y="2481460"/>
            <a:ext cx="5748713" cy="32517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ED58702-EF83-75CC-A693-0A0972766ADD}"/>
              </a:ext>
            </a:extLst>
          </p:cNvPr>
          <p:cNvSpPr txBox="1"/>
          <p:nvPr/>
        </p:nvSpPr>
        <p:spPr>
          <a:xfrm>
            <a:off x="1774051" y="5931372"/>
            <a:ext cx="8348991" cy="646331"/>
          </a:xfrm>
          <a:prstGeom prst="rect">
            <a:avLst/>
          </a:prstGeom>
          <a:noFill/>
        </p:spPr>
        <p:txBody>
          <a:bodyPr wrap="square">
            <a:spAutoFit/>
          </a:bodyPr>
          <a:lstStyle/>
          <a:p>
            <a:pPr marL="742950" lvl="1" indent="-285750">
              <a:buFont typeface="Arial" panose="020B0604020202020204" pitchFamily="34" charset="0"/>
              <a:buChar char="•"/>
            </a:pPr>
            <a:r>
              <a:rPr lang="en-CN" dirty="0">
                <a:latin typeface="Georgia" panose="02040502050405020303" pitchFamily="18" charset="0"/>
              </a:rPr>
              <a:t>By deploying multiple different</a:t>
            </a:r>
            <a:r>
              <a:rPr lang="zh-CN" altLang="en-US" dirty="0">
                <a:latin typeface="Georgia" panose="02040502050405020303" pitchFamily="18" charset="0"/>
              </a:rPr>
              <a:t> </a:t>
            </a:r>
            <a:r>
              <a:rPr lang="en-US" altLang="zh-CN" dirty="0">
                <a:latin typeface="Georgia" panose="02040502050405020303" pitchFamily="18" charset="0"/>
              </a:rPr>
              <a:t>in a room</a:t>
            </a:r>
            <a:r>
              <a:rPr lang="en-CN" dirty="0">
                <a:latin typeface="Georgia" panose="02040502050405020303" pitchFamily="18" charset="0"/>
              </a:rPr>
              <a:t>, Dolby Atomos allows sounds to move freely in 3D space.</a:t>
            </a:r>
          </a:p>
        </p:txBody>
      </p:sp>
    </p:spTree>
    <p:extLst>
      <p:ext uri="{BB962C8B-B14F-4D97-AF65-F5344CB8AC3E}">
        <p14:creationId xmlns:p14="http://schemas.microsoft.com/office/powerpoint/2010/main" val="3475715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a:xfrm>
            <a:off x="369124" y="0"/>
            <a:ext cx="11822875" cy="900979"/>
          </a:xfrm>
        </p:spPr>
        <p:txBody>
          <a:bodyPr>
            <a:normAutofit/>
          </a:bodyPr>
          <a:lstStyle/>
          <a:p>
            <a:r>
              <a:rPr lang="en-US" altLang="zh-CN" dirty="0"/>
              <a:t>Existing Approaches</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7</a:t>
            </a:fld>
            <a:endParaRPr lang="zh-CN" altLang="en-US"/>
          </a:p>
        </p:txBody>
      </p:sp>
      <p:sp>
        <p:nvSpPr>
          <p:cNvPr id="14" name="TextBox 13">
            <a:extLst>
              <a:ext uri="{FF2B5EF4-FFF2-40B4-BE49-F238E27FC236}">
                <a16:creationId xmlns:a16="http://schemas.microsoft.com/office/drawing/2014/main" id="{E2005C10-E8D3-2B21-5341-B6EBD7A14039}"/>
              </a:ext>
            </a:extLst>
          </p:cNvPr>
          <p:cNvSpPr txBox="1"/>
          <p:nvPr/>
        </p:nvSpPr>
        <p:spPr>
          <a:xfrm>
            <a:off x="369124" y="900979"/>
            <a:ext cx="11158847" cy="1382366"/>
          </a:xfrm>
          <a:prstGeom prst="rect">
            <a:avLst/>
          </a:prstGeom>
          <a:noFill/>
        </p:spPr>
        <p:txBody>
          <a:bodyPr wrap="square">
            <a:spAutoFit/>
          </a:bodyPr>
          <a:lstStyle/>
          <a:p>
            <a:pPr>
              <a:lnSpc>
                <a:spcPct val="120000"/>
              </a:lnSpc>
            </a:pPr>
            <a:r>
              <a:rPr lang="en-US" sz="2400" dirty="0">
                <a:effectLst/>
                <a:latin typeface="Georgia" panose="02040502050405020303" pitchFamily="18" charset="0"/>
              </a:rPr>
              <a:t>Two perspectives to achieving AFM (Acoustic Field Manipulation): </a:t>
            </a:r>
            <a:endParaRPr lang="en-US" sz="2400" b="1" dirty="0">
              <a:latin typeface="Georgia" panose="02040502050405020303" pitchFamily="18" charset="0"/>
            </a:endParaRPr>
          </a:p>
          <a:p>
            <a:pPr marL="457200" indent="-457200">
              <a:lnSpc>
                <a:spcPct val="120000"/>
              </a:lnSpc>
              <a:buFont typeface="+mj-lt"/>
              <a:buAutoNum type="arabicPeriod"/>
            </a:pPr>
            <a:r>
              <a:rPr lang="en-US" sz="2400" b="1" dirty="0">
                <a:latin typeface="Georgia" panose="02040502050405020303" pitchFamily="18" charset="0"/>
              </a:rPr>
              <a:t>W</a:t>
            </a:r>
            <a:r>
              <a:rPr lang="en-US" sz="2400" b="1" dirty="0">
                <a:effectLst/>
                <a:latin typeface="Georgia" panose="02040502050405020303" pitchFamily="18" charset="0"/>
              </a:rPr>
              <a:t>ave </a:t>
            </a:r>
            <a:r>
              <a:rPr lang="en-US" sz="2400" b="1" dirty="0">
                <a:latin typeface="Georgia" panose="02040502050405020303" pitchFamily="18" charset="0"/>
              </a:rPr>
              <a:t>P</a:t>
            </a:r>
            <a:r>
              <a:rPr lang="en-US" sz="2400" b="1" dirty="0">
                <a:effectLst/>
                <a:latin typeface="Georgia" panose="02040502050405020303" pitchFamily="18" charset="0"/>
              </a:rPr>
              <a:t>ropagation </a:t>
            </a:r>
          </a:p>
          <a:p>
            <a:pPr marL="457200" indent="-457200">
              <a:lnSpc>
                <a:spcPct val="120000"/>
              </a:lnSpc>
              <a:buFont typeface="+mj-lt"/>
              <a:buAutoNum type="arabicPeriod"/>
            </a:pPr>
            <a:r>
              <a:rPr lang="en-US" sz="2400" b="1" dirty="0">
                <a:latin typeface="Georgia" panose="02040502050405020303" pitchFamily="18" charset="0"/>
              </a:rPr>
              <a:t>Source Projection</a:t>
            </a:r>
            <a:endParaRPr lang="en-US" sz="2400" b="1" dirty="0">
              <a:effectLst/>
              <a:latin typeface="Georgia" panose="02040502050405020303" pitchFamily="18" charset="0"/>
            </a:endParaRPr>
          </a:p>
        </p:txBody>
      </p:sp>
      <p:sp>
        <p:nvSpPr>
          <p:cNvPr id="3" name="Rectangle 2">
            <a:extLst>
              <a:ext uri="{FF2B5EF4-FFF2-40B4-BE49-F238E27FC236}">
                <a16:creationId xmlns:a16="http://schemas.microsoft.com/office/drawing/2014/main" id="{7B42B0E8-BC2B-C1AA-882E-153DFAC97950}"/>
              </a:ext>
            </a:extLst>
          </p:cNvPr>
          <p:cNvSpPr>
            <a:spLocks noChangeArrowheads="1"/>
          </p:cNvSpPr>
          <p:nvPr/>
        </p:nvSpPr>
        <p:spPr bwMode="auto">
          <a:xfrm>
            <a:off x="3312161" y="2481460"/>
            <a:ext cx="2787254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CN"/>
          </a:p>
        </p:txBody>
      </p:sp>
      <p:pic>
        <p:nvPicPr>
          <p:cNvPr id="4" name="Picture 4">
            <a:extLst>
              <a:ext uri="{FF2B5EF4-FFF2-40B4-BE49-F238E27FC236}">
                <a16:creationId xmlns:a16="http://schemas.microsoft.com/office/drawing/2014/main" id="{3DC6D103-F337-66DA-8BDF-57809D5FEA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8390" y="2481460"/>
            <a:ext cx="4120313" cy="284659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AA0AF35-CAFA-FDE7-D5F8-F037B66AC3F5}"/>
              </a:ext>
            </a:extLst>
          </p:cNvPr>
          <p:cNvSpPr txBox="1"/>
          <p:nvPr/>
        </p:nvSpPr>
        <p:spPr>
          <a:xfrm>
            <a:off x="1398000" y="5587689"/>
            <a:ext cx="9101092" cy="369332"/>
          </a:xfrm>
          <a:prstGeom prst="rect">
            <a:avLst/>
          </a:prstGeom>
          <a:noFill/>
        </p:spPr>
        <p:txBody>
          <a:bodyPr wrap="square">
            <a:spAutoFit/>
          </a:bodyPr>
          <a:lstStyle/>
          <a:p>
            <a:pPr marL="742950" lvl="1" indent="-285750">
              <a:buFont typeface="Arial" panose="020B0604020202020204" pitchFamily="34" charset="0"/>
              <a:buChar char="•"/>
            </a:pPr>
            <a:r>
              <a:rPr lang="en-CN" dirty="0">
                <a:latin typeface="Georgia" panose="02040502050405020303" pitchFamily="18" charset="0"/>
              </a:rPr>
              <a:t>Directional</a:t>
            </a:r>
            <a:r>
              <a:rPr lang="zh-CN" altLang="en-US" dirty="0">
                <a:latin typeface="Georgia" panose="02040502050405020303" pitchFamily="18" charset="0"/>
              </a:rPr>
              <a:t> </a:t>
            </a:r>
            <a:r>
              <a:rPr lang="en-US" altLang="zh-CN" dirty="0">
                <a:latin typeface="Georgia" panose="02040502050405020303" pitchFamily="18" charset="0"/>
              </a:rPr>
              <a:t>Speakers can </a:t>
            </a:r>
            <a:r>
              <a:rPr lang="en-US" altLang="zh-CN" b="1" dirty="0">
                <a:latin typeface="Georgia" panose="02040502050405020303" pitchFamily="18" charset="0"/>
              </a:rPr>
              <a:t>divide and multiplex </a:t>
            </a:r>
            <a:r>
              <a:rPr lang="en-US" altLang="zh-CN" dirty="0">
                <a:latin typeface="Georgia" panose="02040502050405020303" pitchFamily="18" charset="0"/>
              </a:rPr>
              <a:t>acoustic channels spatially. </a:t>
            </a:r>
          </a:p>
        </p:txBody>
      </p:sp>
    </p:spTree>
    <p:extLst>
      <p:ext uri="{BB962C8B-B14F-4D97-AF65-F5344CB8AC3E}">
        <p14:creationId xmlns:p14="http://schemas.microsoft.com/office/powerpoint/2010/main" val="3831736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641F365-9CC8-9745-425B-7A9FAFF8051F}"/>
              </a:ext>
            </a:extLst>
          </p:cNvPr>
          <p:cNvSpPr>
            <a:spLocks noGrp="1"/>
          </p:cNvSpPr>
          <p:nvPr>
            <p:ph type="sldNum" sz="quarter" idx="12"/>
          </p:nvPr>
        </p:nvSpPr>
        <p:spPr/>
        <p:txBody>
          <a:bodyPr/>
          <a:lstStyle/>
          <a:p>
            <a:fld id="{0E49DF86-A253-4663-A432-3B42799C675D}" type="slidenum">
              <a:rPr lang="zh-CN" altLang="en-US" smtClean="0"/>
              <a:t>8</a:t>
            </a:fld>
            <a:endParaRPr lang="zh-CN" altLang="en-US"/>
          </a:p>
        </p:txBody>
      </p:sp>
      <p:sp>
        <p:nvSpPr>
          <p:cNvPr id="3" name="TextBox 2">
            <a:extLst>
              <a:ext uri="{FF2B5EF4-FFF2-40B4-BE49-F238E27FC236}">
                <a16:creationId xmlns:a16="http://schemas.microsoft.com/office/drawing/2014/main" id="{474EF346-C635-B55B-85EB-9D9350FD6C83}"/>
              </a:ext>
            </a:extLst>
          </p:cNvPr>
          <p:cNvSpPr txBox="1"/>
          <p:nvPr/>
        </p:nvSpPr>
        <p:spPr>
          <a:xfrm>
            <a:off x="1571059" y="983829"/>
            <a:ext cx="11220163" cy="1960152"/>
          </a:xfrm>
          <a:prstGeom prst="rect">
            <a:avLst/>
          </a:prstGeom>
          <a:noFill/>
        </p:spPr>
        <p:txBody>
          <a:bodyPr wrap="square">
            <a:spAutoFit/>
          </a:bodyPr>
          <a:lstStyle/>
          <a:p>
            <a:pPr>
              <a:lnSpc>
                <a:spcPct val="120000"/>
              </a:lnSpc>
            </a:pPr>
            <a:r>
              <a:rPr lang="en-US" sz="4000" b="1" i="0" dirty="0">
                <a:solidFill>
                  <a:srgbClr val="202122"/>
                </a:solidFill>
                <a:effectLst/>
                <a:latin typeface="Georgia" panose="02040502050405020303" pitchFamily="18" charset="0"/>
              </a:rPr>
              <a:t>Meta-Speaker: </a:t>
            </a:r>
            <a:r>
              <a:rPr lang="en-US" sz="3200" i="0" dirty="0">
                <a:solidFill>
                  <a:srgbClr val="202122"/>
                </a:solidFill>
                <a:effectLst/>
                <a:latin typeface="Georgia" panose="02040502050405020303" pitchFamily="18" charset="0"/>
              </a:rPr>
              <a:t>A novel speaker that can project sounds with a high level of manipulability.</a:t>
            </a:r>
            <a:endParaRPr lang="en-US" sz="3200" dirty="0">
              <a:latin typeface="Georgia" panose="02040502050405020303" pitchFamily="18" charset="0"/>
              <a:ea typeface="+mj-ea"/>
            </a:endParaRPr>
          </a:p>
          <a:p>
            <a:pPr algn="ctr">
              <a:lnSpc>
                <a:spcPct val="120000"/>
              </a:lnSpc>
            </a:pPr>
            <a:endParaRPr lang="en-US" sz="3200" b="1" dirty="0">
              <a:latin typeface="Georgia" panose="02040502050405020303" pitchFamily="18" charset="0"/>
              <a:ea typeface="+mj-ea"/>
            </a:endParaRPr>
          </a:p>
        </p:txBody>
      </p:sp>
      <p:sp>
        <p:nvSpPr>
          <p:cNvPr id="7" name="Rectangle 6">
            <a:extLst>
              <a:ext uri="{FF2B5EF4-FFF2-40B4-BE49-F238E27FC236}">
                <a16:creationId xmlns:a16="http://schemas.microsoft.com/office/drawing/2014/main" id="{8FADAC57-D4D6-CF4E-B8FF-960F1363735F}"/>
              </a:ext>
            </a:extLst>
          </p:cNvPr>
          <p:cNvSpPr/>
          <p:nvPr/>
        </p:nvSpPr>
        <p:spPr>
          <a:xfrm>
            <a:off x="0" y="478971"/>
            <a:ext cx="12192000" cy="4354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N"/>
          </a:p>
        </p:txBody>
      </p:sp>
      <p:pic>
        <p:nvPicPr>
          <p:cNvPr id="2" name="图片 43">
            <a:extLst>
              <a:ext uri="{FF2B5EF4-FFF2-40B4-BE49-F238E27FC236}">
                <a16:creationId xmlns:a16="http://schemas.microsoft.com/office/drawing/2014/main" id="{3B394FE6-4127-5E5A-1483-3447F50329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0921" y="2852013"/>
            <a:ext cx="890486" cy="890486"/>
          </a:xfrm>
          <a:prstGeom prst="rect">
            <a:avLst/>
          </a:prstGeom>
        </p:spPr>
      </p:pic>
      <p:sp>
        <p:nvSpPr>
          <p:cNvPr id="5" name="TextBox 4">
            <a:extLst>
              <a:ext uri="{FF2B5EF4-FFF2-40B4-BE49-F238E27FC236}">
                <a16:creationId xmlns:a16="http://schemas.microsoft.com/office/drawing/2014/main" id="{EC7FFBF0-5290-4CD6-AE56-4419C269321B}"/>
              </a:ext>
            </a:extLst>
          </p:cNvPr>
          <p:cNvSpPr txBox="1"/>
          <p:nvPr/>
        </p:nvSpPr>
        <p:spPr>
          <a:xfrm>
            <a:off x="4236781" y="3072294"/>
            <a:ext cx="4800891" cy="461665"/>
          </a:xfrm>
          <a:prstGeom prst="rect">
            <a:avLst/>
          </a:prstGeom>
          <a:noFill/>
        </p:spPr>
        <p:txBody>
          <a:bodyPr wrap="square">
            <a:spAutoFit/>
          </a:bodyPr>
          <a:lstStyle/>
          <a:p>
            <a:r>
              <a:rPr lang="en-US" sz="2400" b="1" dirty="0">
                <a:latin typeface="Georgia" panose="02040502050405020303" pitchFamily="18" charset="0"/>
                <a:ea typeface="+mj-ea"/>
              </a:rPr>
              <a:t>Sound Size </a:t>
            </a:r>
            <a:r>
              <a:rPr lang="en-US" sz="2400" dirty="0">
                <a:latin typeface="Georgia" panose="02040502050405020303" pitchFamily="18" charset="0"/>
                <a:ea typeface="+mj-ea"/>
              </a:rPr>
              <a:t>can be manipulated</a:t>
            </a:r>
          </a:p>
        </p:txBody>
      </p:sp>
      <p:pic>
        <p:nvPicPr>
          <p:cNvPr id="6" name="图片 43">
            <a:extLst>
              <a:ext uri="{FF2B5EF4-FFF2-40B4-BE49-F238E27FC236}">
                <a16:creationId xmlns:a16="http://schemas.microsoft.com/office/drawing/2014/main" id="{98135429-A84F-14CA-4885-8076C897EA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0921" y="4065552"/>
            <a:ext cx="890486" cy="890486"/>
          </a:xfrm>
          <a:prstGeom prst="rect">
            <a:avLst/>
          </a:prstGeom>
        </p:spPr>
      </p:pic>
      <p:sp>
        <p:nvSpPr>
          <p:cNvPr id="8" name="TextBox 7">
            <a:extLst>
              <a:ext uri="{FF2B5EF4-FFF2-40B4-BE49-F238E27FC236}">
                <a16:creationId xmlns:a16="http://schemas.microsoft.com/office/drawing/2014/main" id="{C2D21998-3594-CF08-A453-8CE5A0FE3240}"/>
              </a:ext>
            </a:extLst>
          </p:cNvPr>
          <p:cNvSpPr txBox="1"/>
          <p:nvPr/>
        </p:nvSpPr>
        <p:spPr>
          <a:xfrm>
            <a:off x="4236781" y="4279962"/>
            <a:ext cx="5888717" cy="461665"/>
          </a:xfrm>
          <a:prstGeom prst="rect">
            <a:avLst/>
          </a:prstGeom>
          <a:noFill/>
        </p:spPr>
        <p:txBody>
          <a:bodyPr wrap="square">
            <a:spAutoFit/>
          </a:bodyPr>
          <a:lstStyle/>
          <a:p>
            <a:r>
              <a:rPr lang="en-US" sz="2400" b="1" dirty="0">
                <a:latin typeface="Georgia" panose="02040502050405020303" pitchFamily="18" charset="0"/>
                <a:ea typeface="+mj-ea"/>
              </a:rPr>
              <a:t>Sound Location </a:t>
            </a:r>
            <a:r>
              <a:rPr lang="en-US" sz="2400" dirty="0">
                <a:latin typeface="Georgia" panose="02040502050405020303" pitchFamily="18" charset="0"/>
                <a:ea typeface="+mj-ea"/>
              </a:rPr>
              <a:t>can be manipulated</a:t>
            </a:r>
          </a:p>
        </p:txBody>
      </p:sp>
      <p:pic>
        <p:nvPicPr>
          <p:cNvPr id="10" name="图片 43">
            <a:extLst>
              <a:ext uri="{FF2B5EF4-FFF2-40B4-BE49-F238E27FC236}">
                <a16:creationId xmlns:a16="http://schemas.microsoft.com/office/drawing/2014/main" id="{EFB42C6B-EFAE-EBDE-4D5E-3314AA735A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47333" y="5213896"/>
            <a:ext cx="890486" cy="890486"/>
          </a:xfrm>
          <a:prstGeom prst="rect">
            <a:avLst/>
          </a:prstGeom>
        </p:spPr>
      </p:pic>
      <p:sp>
        <p:nvSpPr>
          <p:cNvPr id="11" name="TextBox 10">
            <a:extLst>
              <a:ext uri="{FF2B5EF4-FFF2-40B4-BE49-F238E27FC236}">
                <a16:creationId xmlns:a16="http://schemas.microsoft.com/office/drawing/2014/main" id="{274848AC-E143-DAF4-B646-7EBCA6833F06}"/>
              </a:ext>
            </a:extLst>
          </p:cNvPr>
          <p:cNvSpPr txBox="1"/>
          <p:nvPr/>
        </p:nvSpPr>
        <p:spPr>
          <a:xfrm>
            <a:off x="4236781" y="5449654"/>
            <a:ext cx="4153479" cy="461665"/>
          </a:xfrm>
          <a:prstGeom prst="rect">
            <a:avLst/>
          </a:prstGeom>
          <a:noFill/>
        </p:spPr>
        <p:txBody>
          <a:bodyPr wrap="square">
            <a:spAutoFit/>
          </a:bodyPr>
          <a:lstStyle/>
          <a:p>
            <a:r>
              <a:rPr lang="en-US" sz="2400" b="1" dirty="0">
                <a:latin typeface="Georgia" panose="02040502050405020303" pitchFamily="18" charset="0"/>
                <a:ea typeface="+mj-ea"/>
              </a:rPr>
              <a:t>Spatial Audio </a:t>
            </a:r>
            <a:r>
              <a:rPr lang="en-US" sz="2400" dirty="0">
                <a:latin typeface="Georgia" panose="02040502050405020303" pitchFamily="18" charset="0"/>
                <a:ea typeface="+mj-ea"/>
              </a:rPr>
              <a:t>for HCI</a:t>
            </a:r>
          </a:p>
        </p:txBody>
      </p:sp>
    </p:spTree>
    <p:extLst>
      <p:ext uri="{BB962C8B-B14F-4D97-AF65-F5344CB8AC3E}">
        <p14:creationId xmlns:p14="http://schemas.microsoft.com/office/powerpoint/2010/main" val="2293095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49F8A-B50B-4D6E-A853-8FFC0B088D94}"/>
              </a:ext>
            </a:extLst>
          </p:cNvPr>
          <p:cNvSpPr>
            <a:spLocks noGrp="1"/>
          </p:cNvSpPr>
          <p:nvPr>
            <p:ph type="title"/>
          </p:nvPr>
        </p:nvSpPr>
        <p:spPr/>
        <p:txBody>
          <a:bodyPr/>
          <a:lstStyle/>
          <a:p>
            <a:r>
              <a:rPr lang="en-US" altLang="zh-CN" dirty="0"/>
              <a:t>Air Nonlinearity</a:t>
            </a:r>
            <a:endParaRPr lang="zh-CN" altLang="en-US" dirty="0"/>
          </a:p>
        </p:txBody>
      </p:sp>
      <p:sp>
        <p:nvSpPr>
          <p:cNvPr id="5" name="灯片编号占位符 4">
            <a:extLst>
              <a:ext uri="{FF2B5EF4-FFF2-40B4-BE49-F238E27FC236}">
                <a16:creationId xmlns:a16="http://schemas.microsoft.com/office/drawing/2014/main" id="{A8F39AB7-3012-42FE-B912-CE8C305EF17B}"/>
              </a:ext>
            </a:extLst>
          </p:cNvPr>
          <p:cNvSpPr>
            <a:spLocks noGrp="1"/>
          </p:cNvSpPr>
          <p:nvPr>
            <p:ph type="sldNum" sz="quarter" idx="12"/>
          </p:nvPr>
        </p:nvSpPr>
        <p:spPr/>
        <p:txBody>
          <a:bodyPr/>
          <a:lstStyle/>
          <a:p>
            <a:fld id="{0E49DF86-A253-4663-A432-3B42799C675D}" type="slidenum">
              <a:rPr lang="zh-CN" altLang="en-US" smtClean="0"/>
              <a:t>9</a:t>
            </a:fld>
            <a:endParaRPr lang="zh-CN" altLang="en-US" dirty="0"/>
          </a:p>
        </p:txBody>
      </p:sp>
      <p:sp>
        <p:nvSpPr>
          <p:cNvPr id="28" name="Trapezoid 27">
            <a:extLst>
              <a:ext uri="{FF2B5EF4-FFF2-40B4-BE49-F238E27FC236}">
                <a16:creationId xmlns:a16="http://schemas.microsoft.com/office/drawing/2014/main" id="{39F7DCBD-D34B-E8A8-9320-AE72827B43BC}"/>
              </a:ext>
            </a:extLst>
          </p:cNvPr>
          <p:cNvSpPr/>
          <p:nvPr/>
        </p:nvSpPr>
        <p:spPr>
          <a:xfrm rot="16200000">
            <a:off x="3871961" y="715830"/>
            <a:ext cx="369334" cy="4717874"/>
          </a:xfrm>
          <a:prstGeom prst="trapezoid">
            <a:avLst>
              <a:gd name="adj" fmla="val 38044"/>
            </a:avLst>
          </a:prstGeom>
          <a:solidFill>
            <a:schemeClr val="accent2">
              <a:alpha val="64000"/>
            </a:schemeClr>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34" name="TextBox 33">
            <a:extLst>
              <a:ext uri="{FF2B5EF4-FFF2-40B4-BE49-F238E27FC236}">
                <a16:creationId xmlns:a16="http://schemas.microsoft.com/office/drawing/2014/main" id="{D631EB1E-6F6E-D518-4B12-FB3F703198E7}"/>
              </a:ext>
            </a:extLst>
          </p:cNvPr>
          <p:cNvSpPr txBox="1"/>
          <p:nvPr/>
        </p:nvSpPr>
        <p:spPr>
          <a:xfrm>
            <a:off x="6029970" y="2782669"/>
            <a:ext cx="6061805" cy="646331"/>
          </a:xfrm>
          <a:prstGeom prst="rect">
            <a:avLst/>
          </a:prstGeom>
          <a:noFill/>
        </p:spPr>
        <p:txBody>
          <a:bodyPr wrap="square">
            <a:spAutoFit/>
          </a:bodyPr>
          <a:lstStyle/>
          <a:p>
            <a:pPr marL="742950" lvl="1" indent="-285750">
              <a:buFont typeface="Arial" panose="020B0604020202020204" pitchFamily="34" charset="0"/>
              <a:buChar char="•"/>
            </a:pPr>
            <a:r>
              <a:rPr lang="en-US" dirty="0">
                <a:latin typeface="Georgia" panose="02040502050405020303" pitchFamily="18" charset="0"/>
              </a:rPr>
              <a:t>The acoustic signal distributes the air medium unevenly, and makes it heterogeneous </a:t>
            </a:r>
          </a:p>
        </p:txBody>
      </p:sp>
    </p:spTree>
    <p:extLst>
      <p:ext uri="{BB962C8B-B14F-4D97-AF65-F5344CB8AC3E}">
        <p14:creationId xmlns:p14="http://schemas.microsoft.com/office/powerpoint/2010/main" val="92322834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24799</TotalTime>
  <Words>1678</Words>
  <Application>Microsoft Macintosh PowerPoint</Application>
  <PresentationFormat>Widescreen</PresentationFormat>
  <Paragraphs>244</Paragraphs>
  <Slides>30</Slides>
  <Notes>30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30</vt:i4>
      </vt:variant>
    </vt:vector>
  </HeadingPairs>
  <TitlesOfParts>
    <vt:vector size="44" baseType="lpstr">
      <vt:lpstr>等线</vt:lpstr>
      <vt:lpstr>等线 Light</vt:lpstr>
      <vt:lpstr>LinLibertineT</vt:lpstr>
      <vt:lpstr>微软雅黑</vt:lpstr>
      <vt:lpstr>微软雅黑 Light</vt:lpstr>
      <vt:lpstr>Arial</vt:lpstr>
      <vt:lpstr>Calibri</vt:lpstr>
      <vt:lpstr>Cambria Math</vt:lpstr>
      <vt:lpstr>Courier New</vt:lpstr>
      <vt:lpstr>Georgia</vt:lpstr>
      <vt:lpstr>Helvetica Neue</vt:lpstr>
      <vt:lpstr>Open Sans</vt:lpstr>
      <vt:lpstr>Times New Roman</vt:lpstr>
      <vt:lpstr>Office 主题​​</vt:lpstr>
      <vt:lpstr>PowerPoint Presentation</vt:lpstr>
      <vt:lpstr>PowerPoint Presentation</vt:lpstr>
      <vt:lpstr>Acoustic Field Manipulation</vt:lpstr>
      <vt:lpstr>Existing Approaches</vt:lpstr>
      <vt:lpstr>Existing Approaches</vt:lpstr>
      <vt:lpstr>Existing Approaches</vt:lpstr>
      <vt:lpstr>Existing Approaches</vt:lpstr>
      <vt:lpstr>PowerPoint Presentation</vt:lpstr>
      <vt:lpstr>Air Nonlinearity</vt:lpstr>
      <vt:lpstr>Air Nonlinearity</vt:lpstr>
      <vt:lpstr>Sound from Silence</vt:lpstr>
      <vt:lpstr>Meta-Speaker Design</vt:lpstr>
      <vt:lpstr>Quick Validations</vt:lpstr>
      <vt:lpstr>Implementation</vt:lpstr>
      <vt:lpstr>Profiling</vt:lpstr>
      <vt:lpstr>Profiling: Spatial Resolution</vt:lpstr>
      <vt:lpstr>Profiling: Spatial Resolution</vt:lpstr>
      <vt:lpstr>Profiling: Energy Distribution </vt:lpstr>
      <vt:lpstr>Profiling: Energy Distribution </vt:lpstr>
      <vt:lpstr>Profiling: Frequency Response</vt:lpstr>
      <vt:lpstr>Applications</vt:lpstr>
      <vt:lpstr>Application 1: Anchor-Free Localization</vt:lpstr>
      <vt:lpstr>Application 1: Anchor-Free Localization</vt:lpstr>
      <vt:lpstr>Application 1: Anchor-Free Localization</vt:lpstr>
      <vt:lpstr>Application 2：Location-aware Communication</vt:lpstr>
      <vt:lpstr>Application 2：Location-aware Communication</vt:lpstr>
      <vt:lpstr>Application 3：Acoustic Augmented Reality</vt:lpstr>
      <vt:lpstr>Application 3：Acoustic Augmented Reality</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网络化感知技术与应用</dc:title>
  <dc:creator>王伟国</dc:creator>
  <cp:lastModifiedBy>Weiguo WANG 王伟国</cp:lastModifiedBy>
  <cp:revision>1373</cp:revision>
  <dcterms:created xsi:type="dcterms:W3CDTF">2022-04-12T21:57:47Z</dcterms:created>
  <dcterms:modified xsi:type="dcterms:W3CDTF">2023-10-03T12:38:48Z</dcterms:modified>
</cp:coreProperties>
</file>

<file path=docProps/thumbnail.jpeg>
</file>